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30.08.2021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5075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34" tIns="45217" rIns="90434" bIns="4521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4212" y="4751220"/>
            <a:ext cx="5393690" cy="3887361"/>
          </a:xfrm>
          <a:prstGeom prst="rect">
            <a:avLst/>
          </a:prstGeom>
        </p:spPr>
        <p:txBody>
          <a:bodyPr vert="horz" lIns="90434" tIns="45217" rIns="90434" bIns="45217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9"/>
            <a:ext cx="2921582" cy="495347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8971" y="9377319"/>
            <a:ext cx="2921582" cy="495347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Prüfungsbereich Wirtschafts- und Sozialkunde – kaufmännische Berufsschule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Stand: 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267744" y="6188818"/>
            <a:ext cx="4464496" cy="700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Prüfungsbereich Wirtschafts- und Sozialkunde – kaufmännische Berufsschule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37" Type="http://schemas.openxmlformats.org/officeDocument/2006/relationships/image" Target="../media/image10.png"/><Relationship Id="rId1323" Type="http://schemas.openxmlformats.org/officeDocument/2006/relationships/image" Target="../media/image14.png"/><Relationship Id="rId3" Type="http://schemas.openxmlformats.org/officeDocument/2006/relationships/image" Target="../media/image1.png"/><Relationship Id="rId641" Type="http://schemas.openxmlformats.org/officeDocument/2006/relationships/image" Target="../media/image3.png"/><Relationship Id="rId1136" Type="http://schemas.openxmlformats.org/officeDocument/2006/relationships/image" Target="../media/image9.png"/><Relationship Id="rId1322" Type="http://schemas.openxmlformats.org/officeDocument/2006/relationships/image" Target="../media/image13.png"/><Relationship Id="rId425" Type="http://schemas.openxmlformats.org/officeDocument/2006/relationships/image" Target="../../word/media/image422.svg"/><Relationship Id="rId603" Type="http://schemas.openxmlformats.org/officeDocument/2006/relationships/image" Target="../../word/media/image600.svg"/><Relationship Id="rId747" Type="http://schemas.openxmlformats.org/officeDocument/2006/relationships/image" Target="../../word/media/image744.svg"/><Relationship Id="rId2" Type="http://schemas.openxmlformats.org/officeDocument/2006/relationships/notesSlide" Target="../notesSlides/notesSlide1.xml"/><Relationship Id="rId640" Type="http://schemas.openxmlformats.org/officeDocument/2006/relationships/image" Target="../media/image2.png"/><Relationship Id="rId297" Type="http://schemas.openxmlformats.org/officeDocument/2006/relationships/image" Target="../../word/media/image294.svg"/><Relationship Id="rId1135" Type="http://schemas.openxmlformats.org/officeDocument/2006/relationships/image" Target="../media/image8.png"/><Relationship Id="rId1321" Type="http://schemas.openxmlformats.org/officeDocument/2006/relationships/image" Target="../../word/media/image1318.svg"/><Relationship Id="rId1" Type="http://schemas.openxmlformats.org/officeDocument/2006/relationships/slideLayout" Target="../slideLayouts/slideLayout1.xml"/><Relationship Id="rId644" Type="http://schemas.openxmlformats.org/officeDocument/2006/relationships/image" Target="../media/image6.png"/><Relationship Id="rId589" Type="http://schemas.openxmlformats.org/officeDocument/2006/relationships/image" Target="../../word/media/image586.svg"/><Relationship Id="rId45" Type="http://schemas.openxmlformats.org/officeDocument/2006/relationships/image" Target="../../word/media/image42.svg"/><Relationship Id="rId1139" Type="http://schemas.openxmlformats.org/officeDocument/2006/relationships/image" Target="../media/image12.png"/><Relationship Id="rId203" Type="http://schemas.openxmlformats.org/officeDocument/2006/relationships/image" Target="../../word/media/image200.svg"/><Relationship Id="rId407" Type="http://schemas.openxmlformats.org/officeDocument/2006/relationships/image" Target="../../word/media/image404.svg"/><Relationship Id="rId643" Type="http://schemas.openxmlformats.org/officeDocument/2006/relationships/image" Target="../media/image5.png"/><Relationship Id="rId1134" Type="http://schemas.openxmlformats.org/officeDocument/2006/relationships/image" Target="../media/image7.png"/><Relationship Id="rId639" Type="http://schemas.openxmlformats.org/officeDocument/2006/relationships/image" Target="../../word/media/image636.svg"/><Relationship Id="rId1133" Type="http://schemas.openxmlformats.org/officeDocument/2006/relationships/image" Target="../../word/media/image1130.svg"/><Relationship Id="rId575" Type="http://schemas.openxmlformats.org/officeDocument/2006/relationships/image" Target="../../word/media/image572.svg"/><Relationship Id="rId1138" Type="http://schemas.openxmlformats.org/officeDocument/2006/relationships/image" Target="../media/image11.png"/><Relationship Id="rId749" Type="http://schemas.openxmlformats.org/officeDocument/2006/relationships/image" Target="../../word/media/image746.svg"/><Relationship Id="rId1324" Type="http://schemas.openxmlformats.org/officeDocument/2006/relationships/hyperlink" Target="https://www.schule-bw.de/faecher-und-schularten/berufliche-schularten/berufsschule/lernfelder/wirtschaft-und-verwaltung/wiso" TargetMode="External"/><Relationship Id="rId642" Type="http://schemas.openxmlformats.org/officeDocument/2006/relationships/image" Target="../media/image4.png"/><Relationship Id="rId587" Type="http://schemas.openxmlformats.org/officeDocument/2006/relationships/image" Target="../../word/media/image58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7675" y="128561"/>
            <a:ext cx="8901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Organizer: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Kompetenzbereich IV –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Entscheidungen im Rahmen einer beruflichen Selbstständigkeit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treffen</a:t>
            </a:r>
            <a:endParaRPr lang="de-DE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" name="Datumsplatzhalt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Stand: 2021</a:t>
            </a:r>
            <a:endParaRPr lang="de-DE" b="1" dirty="0"/>
          </a:p>
        </p:txBody>
      </p:sp>
      <p:sp>
        <p:nvSpPr>
          <p:cNvPr id="62" name="Textfeld 61"/>
          <p:cNvSpPr txBox="1"/>
          <p:nvPr/>
        </p:nvSpPr>
        <p:spPr>
          <a:xfrm>
            <a:off x="5229869" y="562658"/>
            <a:ext cx="399593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Schülerinnen und Schüler verfügen über die Kompetenz, die Voraussetzungen für eine berufliche Selbstständigkeit zu analysieren, situationsbezogene Entscheidungen im Rahmen einer Selbstständigkeit zu treffen und deren Auswirkungen zu beurteilen.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Pfeil nach oben 63"/>
          <p:cNvSpPr/>
          <p:nvPr/>
        </p:nvSpPr>
        <p:spPr>
          <a:xfrm>
            <a:off x="229640" y="3130567"/>
            <a:ext cx="910940" cy="1916120"/>
          </a:xfrm>
          <a:prstGeom prst="upArrow">
            <a:avLst>
              <a:gd name="adj1" fmla="val 50000"/>
              <a:gd name="adj2" fmla="val 53886"/>
            </a:avLst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Nach links gekrümmter Pfeil 77"/>
          <p:cNvSpPr/>
          <p:nvPr/>
        </p:nvSpPr>
        <p:spPr>
          <a:xfrm>
            <a:off x="2590800" y="1277471"/>
            <a:ext cx="6406186" cy="5213024"/>
          </a:xfrm>
          <a:prstGeom prst="curvedLeftArrow">
            <a:avLst>
              <a:gd name="adj1" fmla="val 15924"/>
              <a:gd name="adj2" fmla="val 25298"/>
              <a:gd name="adj3" fmla="val 25000"/>
            </a:avLst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121183" y="1267542"/>
            <a:ext cx="2183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Motive, Chancen und Risiken der Selbstständigkeit erörtern</a:t>
            </a:r>
          </a:p>
        </p:txBody>
      </p:sp>
      <p:sp>
        <p:nvSpPr>
          <p:cNvPr id="84" name="Textfeld 83"/>
          <p:cNvSpPr txBox="1"/>
          <p:nvPr/>
        </p:nvSpPr>
        <p:spPr>
          <a:xfrm>
            <a:off x="2652893" y="1386304"/>
            <a:ext cx="2244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Förder- 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und Beratungsangebote für Existenzgründer beschreiben</a:t>
            </a:r>
          </a:p>
        </p:txBody>
      </p:sp>
      <p:sp>
        <p:nvSpPr>
          <p:cNvPr id="85" name="Textfeld 84"/>
          <p:cNvSpPr txBox="1"/>
          <p:nvPr/>
        </p:nvSpPr>
        <p:spPr>
          <a:xfrm>
            <a:off x="5419752" y="1923801"/>
            <a:ext cx="25800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Businessplan </a:t>
            </a:r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analysieren</a:t>
            </a:r>
          </a:p>
        </p:txBody>
      </p:sp>
      <p:sp>
        <p:nvSpPr>
          <p:cNvPr id="86" name="Textfeld 85"/>
          <p:cNvSpPr txBox="1"/>
          <p:nvPr/>
        </p:nvSpPr>
        <p:spPr>
          <a:xfrm>
            <a:off x="240071" y="919571"/>
            <a:ext cx="2590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soziale 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Sicherung, Verantwortung, Einkommen/Vermögen, </a:t>
            </a:r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Arbeitsbelastung</a:t>
            </a:r>
            <a:endParaRPr lang="de-DE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Rechteck 86"/>
          <p:cNvSpPr/>
          <p:nvPr/>
        </p:nvSpPr>
        <p:spPr>
          <a:xfrm>
            <a:off x="6088639" y="3102840"/>
            <a:ext cx="247323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50" b="1" dirty="0">
                <a:latin typeface="Arial" panose="020B0604020202020204" pitchFamily="34" charset="0"/>
                <a:ea typeface="Times New Roman" panose="02020603050405020304" pitchFamily="18" charset="0"/>
              </a:rPr>
              <a:t>Standortfaktoren erläutern und Standortbestimmung durchführen</a:t>
            </a:r>
            <a:endParaRPr lang="de-DE" sz="1050" dirty="0"/>
          </a:p>
        </p:txBody>
      </p:sp>
      <p:sp>
        <p:nvSpPr>
          <p:cNvPr id="88" name="Rechteck 87"/>
          <p:cNvSpPr/>
          <p:nvPr/>
        </p:nvSpPr>
        <p:spPr>
          <a:xfrm>
            <a:off x="5024172" y="4519216"/>
            <a:ext cx="402128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50" b="1" dirty="0">
                <a:latin typeface="Arial" panose="020B0604020202020204" pitchFamily="34" charset="0"/>
                <a:ea typeface="Times New Roman" panose="02020603050405020304" pitchFamily="18" charset="0"/>
              </a:rPr>
              <a:t>Handelsrechtliche Vorschriften und Gründungsformalitäten erarbeiten</a:t>
            </a:r>
            <a:endParaRPr lang="de-DE" sz="1050" dirty="0"/>
          </a:p>
        </p:txBody>
      </p:sp>
      <p:sp>
        <p:nvSpPr>
          <p:cNvPr id="89" name="Rechteck 88"/>
          <p:cNvSpPr/>
          <p:nvPr/>
        </p:nvSpPr>
        <p:spPr>
          <a:xfrm>
            <a:off x="5247938" y="4297477"/>
            <a:ext cx="315009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Handelsregister, Firmengrundsätze, Buchführungspflicht</a:t>
            </a:r>
            <a:endParaRPr lang="de-DE" sz="900" dirty="0"/>
          </a:p>
        </p:txBody>
      </p:sp>
      <p:sp>
        <p:nvSpPr>
          <p:cNvPr id="90" name="Rechteck 89"/>
          <p:cNvSpPr/>
          <p:nvPr/>
        </p:nvSpPr>
        <p:spPr>
          <a:xfrm>
            <a:off x="596417" y="5698518"/>
            <a:ext cx="187743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50" b="1" dirty="0">
                <a:latin typeface="Arial" panose="020B0604020202020204" pitchFamily="34" charset="0"/>
                <a:ea typeface="Times New Roman" panose="02020603050405020304" pitchFamily="18" charset="0"/>
              </a:rPr>
              <a:t>Rechtsformen vergleichen</a:t>
            </a:r>
            <a:endParaRPr lang="de-DE" sz="1050" dirty="0"/>
          </a:p>
        </p:txBody>
      </p:sp>
      <p:sp>
        <p:nvSpPr>
          <p:cNvPr id="91" name="Rechteck 90"/>
          <p:cNvSpPr/>
          <p:nvPr/>
        </p:nvSpPr>
        <p:spPr>
          <a:xfrm>
            <a:off x="137310" y="5171193"/>
            <a:ext cx="126915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Einzelunternehmen</a:t>
            </a:r>
            <a:endParaRPr lang="de-DE" sz="900" dirty="0"/>
          </a:p>
        </p:txBody>
      </p:sp>
      <p:sp>
        <p:nvSpPr>
          <p:cNvPr id="92" name="Rechteck 91"/>
          <p:cNvSpPr/>
          <p:nvPr/>
        </p:nvSpPr>
        <p:spPr>
          <a:xfrm>
            <a:off x="468018" y="3974660"/>
            <a:ext cx="4572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50" b="1" dirty="0">
                <a:latin typeface="Arial" panose="020B0604020202020204" pitchFamily="34" charset="0"/>
                <a:ea typeface="Times New Roman" panose="02020603050405020304" pitchFamily="18" charset="0"/>
              </a:rPr>
              <a:t>Ergebnisverteilung bei der KG durchführen</a:t>
            </a:r>
            <a:endParaRPr lang="de-DE" sz="1050" dirty="0"/>
          </a:p>
        </p:txBody>
      </p:sp>
      <p:sp>
        <p:nvSpPr>
          <p:cNvPr id="93" name="Rechteck 92"/>
          <p:cNvSpPr/>
          <p:nvPr/>
        </p:nvSpPr>
        <p:spPr>
          <a:xfrm>
            <a:off x="1361182" y="5165588"/>
            <a:ext cx="144912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Kommanditgesellschaft</a:t>
            </a:r>
            <a:endParaRPr lang="de-DE" sz="900" dirty="0"/>
          </a:p>
        </p:txBody>
      </p:sp>
      <p:sp>
        <p:nvSpPr>
          <p:cNvPr id="94" name="Rechteck 93"/>
          <p:cNvSpPr/>
          <p:nvPr/>
        </p:nvSpPr>
        <p:spPr>
          <a:xfrm>
            <a:off x="1114594" y="5485778"/>
            <a:ext cx="165554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branchenübliche </a:t>
            </a:r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Rechtsform</a:t>
            </a:r>
            <a:endParaRPr lang="de-DE" sz="900" dirty="0"/>
          </a:p>
        </p:txBody>
      </p:sp>
      <p:sp>
        <p:nvSpPr>
          <p:cNvPr id="95" name="Rechteck 94"/>
          <p:cNvSpPr/>
          <p:nvPr/>
        </p:nvSpPr>
        <p:spPr>
          <a:xfrm>
            <a:off x="28671" y="5323503"/>
            <a:ext cx="227559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Gesellschaft </a:t>
            </a:r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mit beschränkter </a:t>
            </a:r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Haftung</a:t>
            </a:r>
            <a:endParaRPr lang="de-DE" sz="900" dirty="0"/>
          </a:p>
        </p:txBody>
      </p:sp>
      <p:sp>
        <p:nvSpPr>
          <p:cNvPr id="96" name="Rechteck 95"/>
          <p:cNvSpPr/>
          <p:nvPr/>
        </p:nvSpPr>
        <p:spPr>
          <a:xfrm>
            <a:off x="209368" y="3739842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ganzjährige Verzinsung der voll geleisteten Kapitalanteile, Tätigkeitsvergütung</a:t>
            </a:r>
            <a:endParaRPr lang="de-DE" sz="900" dirty="0"/>
          </a:p>
        </p:txBody>
      </p:sp>
      <p:sp>
        <p:nvSpPr>
          <p:cNvPr id="97" name="Rechteck 96"/>
          <p:cNvSpPr/>
          <p:nvPr/>
        </p:nvSpPr>
        <p:spPr>
          <a:xfrm>
            <a:off x="70964" y="2322619"/>
            <a:ext cx="27127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Unternehmensziele herausarbeiten und Unternehmensleitbild erstellen</a:t>
            </a:r>
            <a:endParaRPr lang="de-DE" sz="1000" dirty="0"/>
          </a:p>
        </p:txBody>
      </p:sp>
      <p:sp>
        <p:nvSpPr>
          <p:cNvPr id="98" name="Textfeld 150"/>
          <p:cNvSpPr txBox="1"/>
          <p:nvPr/>
        </p:nvSpPr>
        <p:spPr>
          <a:xfrm>
            <a:off x="6208504" y="5003984"/>
            <a:ext cx="529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chemeClr val="bg1">
                    <a:lumMod val="65000"/>
                  </a:schemeClr>
                </a:solidFill>
              </a:rPr>
              <a:t>§§</a:t>
            </a:r>
          </a:p>
        </p:txBody>
      </p:sp>
      <p:cxnSp>
        <p:nvCxnSpPr>
          <p:cNvPr id="99" name="Gerade Verbindung mit Pfeil 98"/>
          <p:cNvCxnSpPr>
            <a:cxnSpLocks/>
            <a:stCxn id="88" idx="1"/>
            <a:endCxn id="93" idx="3"/>
          </p:cNvCxnSpPr>
          <p:nvPr/>
        </p:nvCxnSpPr>
        <p:spPr>
          <a:xfrm flipH="1">
            <a:off x="2810305" y="4726965"/>
            <a:ext cx="2213867" cy="554039"/>
          </a:xfrm>
          <a:prstGeom prst="straightConnector1">
            <a:avLst/>
          </a:prstGeom>
          <a:ln cap="rnd">
            <a:solidFill>
              <a:schemeClr val="bg1">
                <a:lumMod val="5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feld 99"/>
          <p:cNvSpPr txBox="1"/>
          <p:nvPr/>
        </p:nvSpPr>
        <p:spPr>
          <a:xfrm>
            <a:off x="7736402" y="3518338"/>
            <a:ext cx="13232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Nutzwertanalyse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feld 100"/>
          <p:cNvSpPr txBox="1"/>
          <p:nvPr/>
        </p:nvSpPr>
        <p:spPr>
          <a:xfrm>
            <a:off x="7238608" y="4831243"/>
            <a:ext cx="13232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Kaufmannsarten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" name="Grafik 101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39"/>
              </a:ext>
            </a:extLst>
          </a:blip>
          <a:stretch>
            <a:fillRect/>
          </a:stretch>
        </p:blipFill>
        <p:spPr>
          <a:xfrm>
            <a:off x="3429628" y="1803593"/>
            <a:ext cx="464030" cy="464030"/>
          </a:xfrm>
          <a:prstGeom prst="rect">
            <a:avLst/>
          </a:prstGeom>
        </p:spPr>
      </p:pic>
      <p:pic>
        <p:nvPicPr>
          <p:cNvPr id="103" name="Grafik 102"/>
          <p:cNvPicPr>
            <a:picLocks noChangeAspect="1"/>
          </p:cNvPicPr>
          <p:nvPr/>
        </p:nvPicPr>
        <p:blipFill>
          <a:blip r:embed="rId64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297"/>
              </a:ext>
            </a:extLst>
          </a:blip>
          <a:stretch>
            <a:fillRect/>
          </a:stretch>
        </p:blipFill>
        <p:spPr>
          <a:xfrm>
            <a:off x="6822986" y="2105652"/>
            <a:ext cx="457200" cy="457200"/>
          </a:xfrm>
          <a:prstGeom prst="rect">
            <a:avLst/>
          </a:prstGeom>
        </p:spPr>
      </p:pic>
      <p:pic>
        <p:nvPicPr>
          <p:cNvPr id="104" name="Grafik 103"/>
          <p:cNvPicPr>
            <a:picLocks noChangeAspect="1"/>
          </p:cNvPicPr>
          <p:nvPr/>
        </p:nvPicPr>
        <p:blipFill>
          <a:blip r:embed="rId64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203"/>
              </a:ext>
            </a:extLst>
          </a:blip>
          <a:stretch>
            <a:fillRect/>
          </a:stretch>
        </p:blipFill>
        <p:spPr>
          <a:xfrm>
            <a:off x="6085704" y="3477895"/>
            <a:ext cx="430282" cy="430282"/>
          </a:xfrm>
          <a:prstGeom prst="rect">
            <a:avLst/>
          </a:prstGeom>
        </p:spPr>
      </p:pic>
      <p:pic>
        <p:nvPicPr>
          <p:cNvPr id="105" name="Grafik 104"/>
          <p:cNvPicPr>
            <a:picLocks noChangeAspect="1"/>
          </p:cNvPicPr>
          <p:nvPr/>
        </p:nvPicPr>
        <p:blipFill>
          <a:blip r:embed="rId64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407"/>
              </a:ext>
            </a:extLst>
          </a:blip>
          <a:stretch>
            <a:fillRect/>
          </a:stretch>
        </p:blipFill>
        <p:spPr>
          <a:xfrm>
            <a:off x="7091961" y="3506812"/>
            <a:ext cx="473292" cy="473292"/>
          </a:xfrm>
          <a:prstGeom prst="rect">
            <a:avLst/>
          </a:prstGeom>
        </p:spPr>
      </p:pic>
      <p:pic>
        <p:nvPicPr>
          <p:cNvPr id="106" name="Grafik 105"/>
          <p:cNvPicPr>
            <a:picLocks noChangeAspect="1"/>
          </p:cNvPicPr>
          <p:nvPr/>
        </p:nvPicPr>
        <p:blipFill>
          <a:blip r:embed="rId64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425"/>
              </a:ext>
            </a:extLst>
          </a:blip>
          <a:stretch>
            <a:fillRect/>
          </a:stretch>
        </p:blipFill>
        <p:spPr>
          <a:xfrm>
            <a:off x="6542825" y="3449130"/>
            <a:ext cx="443525" cy="443525"/>
          </a:xfrm>
          <a:prstGeom prst="rect">
            <a:avLst/>
          </a:prstGeom>
        </p:spPr>
      </p:pic>
      <p:pic>
        <p:nvPicPr>
          <p:cNvPr id="107" name="Grafik 106"/>
          <p:cNvPicPr>
            <a:picLocks noChangeAspect="1"/>
          </p:cNvPicPr>
          <p:nvPr/>
        </p:nvPicPr>
        <p:blipFill>
          <a:blip r:embed="rId64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33"/>
              </a:ext>
            </a:extLst>
          </a:blip>
          <a:stretch>
            <a:fillRect/>
          </a:stretch>
        </p:blipFill>
        <p:spPr>
          <a:xfrm>
            <a:off x="826634" y="1644867"/>
            <a:ext cx="497587" cy="497587"/>
          </a:xfrm>
          <a:prstGeom prst="rect">
            <a:avLst/>
          </a:prstGeom>
        </p:spPr>
      </p:pic>
      <p:pic>
        <p:nvPicPr>
          <p:cNvPr id="108" name="Grafik 107"/>
          <p:cNvPicPr>
            <a:picLocks noChangeAspect="1"/>
          </p:cNvPicPr>
          <p:nvPr/>
        </p:nvPicPr>
        <p:blipFill>
          <a:blip r:embed="rId113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75"/>
              </a:ext>
            </a:extLst>
          </a:blip>
          <a:stretch>
            <a:fillRect/>
          </a:stretch>
        </p:blipFill>
        <p:spPr>
          <a:xfrm>
            <a:off x="690480" y="5940293"/>
            <a:ext cx="538227" cy="538227"/>
          </a:xfrm>
          <a:prstGeom prst="rect">
            <a:avLst/>
          </a:prstGeom>
        </p:spPr>
      </p:pic>
      <p:pic>
        <p:nvPicPr>
          <p:cNvPr id="109" name="Grafik 108"/>
          <p:cNvPicPr>
            <a:picLocks noChangeAspect="1"/>
          </p:cNvPicPr>
          <p:nvPr/>
        </p:nvPicPr>
        <p:blipFill>
          <a:blip r:embed="rId113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87"/>
              </a:ext>
            </a:extLst>
          </a:blip>
          <a:stretch>
            <a:fillRect/>
          </a:stretch>
        </p:blipFill>
        <p:spPr>
          <a:xfrm>
            <a:off x="1265135" y="6054941"/>
            <a:ext cx="384530" cy="384530"/>
          </a:xfrm>
          <a:prstGeom prst="rect">
            <a:avLst/>
          </a:prstGeom>
        </p:spPr>
      </p:pic>
      <p:pic>
        <p:nvPicPr>
          <p:cNvPr id="111" name="Grafik 110"/>
          <p:cNvPicPr>
            <a:picLocks noChangeAspect="1"/>
          </p:cNvPicPr>
          <p:nvPr/>
        </p:nvPicPr>
        <p:blipFill>
          <a:blip r:embed="rId113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89"/>
              </a:ext>
            </a:extLst>
          </a:blip>
          <a:stretch>
            <a:fillRect/>
          </a:stretch>
        </p:blipFill>
        <p:spPr>
          <a:xfrm>
            <a:off x="1703728" y="5916725"/>
            <a:ext cx="573770" cy="573770"/>
          </a:xfrm>
          <a:prstGeom prst="rect">
            <a:avLst/>
          </a:prstGeom>
        </p:spPr>
      </p:pic>
      <p:pic>
        <p:nvPicPr>
          <p:cNvPr id="113" name="Grafik 112"/>
          <p:cNvPicPr>
            <a:picLocks noChangeAspect="1"/>
          </p:cNvPicPr>
          <p:nvPr/>
        </p:nvPicPr>
        <p:blipFill>
          <a:blip r:embed="rId113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874579" y="2708403"/>
            <a:ext cx="377485" cy="377485"/>
          </a:xfrm>
          <a:prstGeom prst="rect">
            <a:avLst/>
          </a:prstGeom>
        </p:spPr>
      </p:pic>
      <p:pic>
        <p:nvPicPr>
          <p:cNvPr id="114" name="Grafik 113"/>
          <p:cNvPicPr>
            <a:picLocks noChangeAspect="1"/>
          </p:cNvPicPr>
          <p:nvPr/>
        </p:nvPicPr>
        <p:blipFill>
          <a:blip r:embed="rId113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45"/>
              </a:ext>
            </a:extLst>
          </a:blip>
          <a:stretch>
            <a:fillRect/>
          </a:stretch>
        </p:blipFill>
        <p:spPr>
          <a:xfrm>
            <a:off x="501996" y="2702083"/>
            <a:ext cx="401622" cy="401622"/>
          </a:xfrm>
          <a:prstGeom prst="rect">
            <a:avLst/>
          </a:prstGeom>
        </p:spPr>
      </p:pic>
      <p:pic>
        <p:nvPicPr>
          <p:cNvPr id="115" name="Grafik 114"/>
          <p:cNvPicPr>
            <a:picLocks noChangeAspect="1"/>
          </p:cNvPicPr>
          <p:nvPr/>
        </p:nvPicPr>
        <p:blipFill>
          <a:blip r:embed="rId113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321"/>
              </a:ext>
            </a:extLst>
          </a:blip>
          <a:stretch>
            <a:fillRect/>
          </a:stretch>
        </p:blipFill>
        <p:spPr>
          <a:xfrm>
            <a:off x="6778543" y="4933552"/>
            <a:ext cx="464072" cy="464072"/>
          </a:xfrm>
          <a:prstGeom prst="rect">
            <a:avLst/>
          </a:prstGeom>
        </p:spPr>
      </p:pic>
      <p:pic>
        <p:nvPicPr>
          <p:cNvPr id="116" name="Grafik 115"/>
          <p:cNvPicPr>
            <a:picLocks noChangeAspect="1"/>
          </p:cNvPicPr>
          <p:nvPr/>
        </p:nvPicPr>
        <p:blipFill>
          <a:blip r:embed="rId132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49"/>
              </a:ext>
            </a:extLst>
          </a:blip>
          <a:stretch>
            <a:fillRect/>
          </a:stretch>
        </p:blipFill>
        <p:spPr>
          <a:xfrm>
            <a:off x="1582232" y="4255240"/>
            <a:ext cx="402221" cy="402221"/>
          </a:xfrm>
          <a:prstGeom prst="rect">
            <a:avLst/>
          </a:prstGeom>
        </p:spPr>
      </p:pic>
      <p:pic>
        <p:nvPicPr>
          <p:cNvPr id="117" name="Grafik 116"/>
          <p:cNvPicPr>
            <a:picLocks noChangeAspect="1"/>
          </p:cNvPicPr>
          <p:nvPr/>
        </p:nvPicPr>
        <p:blipFill>
          <a:blip r:embed="rId132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47"/>
              </a:ext>
            </a:extLst>
          </a:blip>
          <a:stretch>
            <a:fillRect/>
          </a:stretch>
        </p:blipFill>
        <p:spPr>
          <a:xfrm>
            <a:off x="1095967" y="4247366"/>
            <a:ext cx="387900" cy="387900"/>
          </a:xfrm>
          <a:prstGeom prst="rect">
            <a:avLst/>
          </a:prstGeom>
        </p:spPr>
      </p:pic>
      <p:sp>
        <p:nvSpPr>
          <p:cNvPr id="42" name="Fußzeilenplatzhalter 13"/>
          <p:cNvSpPr>
            <a:spLocks noGrp="1"/>
          </p:cNvSpPr>
          <p:nvPr>
            <p:ph type="ftr" sz="quarter" idx="11"/>
          </p:nvPr>
        </p:nvSpPr>
        <p:spPr>
          <a:xfrm>
            <a:off x="3402514" y="6265386"/>
            <a:ext cx="5900311" cy="700187"/>
          </a:xfrm>
        </p:spPr>
        <p:txBody>
          <a:bodyPr/>
          <a:lstStyle/>
          <a:p>
            <a:r>
              <a:rPr lang="de-DE" dirty="0" smtClean="0"/>
              <a:t>Prüfungsbereich Wirtschafts- und Sozialkunde – Kaufmännische </a:t>
            </a:r>
            <a:r>
              <a:rPr lang="de-DE" dirty="0" smtClean="0"/>
              <a:t>Berufsschule</a:t>
            </a:r>
          </a:p>
          <a:p>
            <a:endParaRPr lang="de-DE" sz="800" dirty="0">
              <a:solidFill>
                <a:schemeClr val="tx1"/>
              </a:solidFill>
            </a:endParaRPr>
          </a:p>
          <a:p>
            <a:r>
              <a:rPr lang="de-DE" sz="600" dirty="0" smtClean="0">
                <a:solidFill>
                  <a:schemeClr val="tx1"/>
                </a:solidFill>
              </a:rPr>
              <a:t>Quelle:</a:t>
            </a:r>
            <a:r>
              <a:rPr lang="de-DE" sz="600" dirty="0" smtClean="0"/>
              <a:t> </a:t>
            </a:r>
            <a:r>
              <a:rPr lang="de-DE" sz="600" u="sng" dirty="0">
                <a:hlinkClick r:id="rId1324"/>
              </a:rPr>
              <a:t>https://www.schule-bw.de/faecher-und-schularten/berufliche-schularten/berufsschule/lernfelder/wirtschaft-und-verwaltung/wiso</a:t>
            </a:r>
            <a:r>
              <a:rPr lang="de-DE" sz="600" dirty="0"/>
              <a:t> </a:t>
            </a:r>
            <a:r>
              <a:rPr lang="de-DE" sz="600" dirty="0">
                <a:solidFill>
                  <a:schemeClr val="tx1"/>
                </a:solidFill>
              </a:rPr>
              <a:t>(Zugriff 30.08.2021)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PresentationFormat>Bildschirmpräsentation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2021-05-28T07:05:24Z</cp:lastPrinted>
  <dcterms:created xsi:type="dcterms:W3CDTF">2017-10-01T16:54:20Z</dcterms:created>
  <dcterms:modified xsi:type="dcterms:W3CDTF">2021-08-30T09:44:49Z</dcterms:modified>
</cp:coreProperties>
</file>