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669088"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2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938" cy="495348"/>
          </a:xfrm>
          <a:prstGeom prst="rect">
            <a:avLst/>
          </a:prstGeom>
        </p:spPr>
        <p:txBody>
          <a:bodyPr vert="horz" lIns="90434" tIns="45217" rIns="90434" bIns="45217" rtlCol="0"/>
          <a:lstStyle>
            <a:lvl1pPr algn="l">
              <a:defRPr sz="1200"/>
            </a:lvl1pPr>
          </a:lstStyle>
          <a:p>
            <a:endParaRPr lang="de-DE"/>
          </a:p>
        </p:txBody>
      </p:sp>
      <p:sp>
        <p:nvSpPr>
          <p:cNvPr id="3" name="Datumsplatzhalter 2"/>
          <p:cNvSpPr>
            <a:spLocks noGrp="1"/>
          </p:cNvSpPr>
          <p:nvPr>
            <p:ph type="dt" idx="1"/>
          </p:nvPr>
        </p:nvSpPr>
        <p:spPr>
          <a:xfrm>
            <a:off x="3777607" y="0"/>
            <a:ext cx="2889938" cy="495348"/>
          </a:xfrm>
          <a:prstGeom prst="rect">
            <a:avLst/>
          </a:prstGeom>
        </p:spPr>
        <p:txBody>
          <a:bodyPr vert="horz" lIns="90434" tIns="45217" rIns="90434" bIns="45217" rtlCol="0"/>
          <a:lstStyle>
            <a:lvl1pPr algn="r">
              <a:defRPr sz="1200"/>
            </a:lvl1pPr>
          </a:lstStyle>
          <a:p>
            <a:fld id="{53F86F5E-E70C-4C30-B988-94439ADBD515}" type="datetimeFigureOut">
              <a:rPr lang="de-DE" smtClean="0"/>
              <a:t>30.08.2021</a:t>
            </a:fld>
            <a:endParaRPr lang="de-DE"/>
          </a:p>
        </p:txBody>
      </p:sp>
      <p:sp>
        <p:nvSpPr>
          <p:cNvPr id="4" name="Folienbildplatzhalter 3"/>
          <p:cNvSpPr>
            <a:spLocks noGrp="1" noRot="1" noChangeAspect="1"/>
          </p:cNvSpPr>
          <p:nvPr>
            <p:ph type="sldImg" idx="2"/>
          </p:nvPr>
        </p:nvSpPr>
        <p:spPr>
          <a:xfrm>
            <a:off x="1114425" y="1235075"/>
            <a:ext cx="4440238" cy="3330575"/>
          </a:xfrm>
          <a:prstGeom prst="rect">
            <a:avLst/>
          </a:prstGeom>
          <a:noFill/>
          <a:ln w="12700">
            <a:solidFill>
              <a:prstClr val="black"/>
            </a:solidFill>
          </a:ln>
        </p:spPr>
        <p:txBody>
          <a:bodyPr vert="horz" lIns="90434" tIns="45217" rIns="90434" bIns="45217" rtlCol="0" anchor="ctr"/>
          <a:lstStyle/>
          <a:p>
            <a:endParaRPr lang="de-DE"/>
          </a:p>
        </p:txBody>
      </p:sp>
      <p:sp>
        <p:nvSpPr>
          <p:cNvPr id="5" name="Notizenplatzhalter 4"/>
          <p:cNvSpPr>
            <a:spLocks noGrp="1"/>
          </p:cNvSpPr>
          <p:nvPr>
            <p:ph type="body" sz="quarter" idx="3"/>
          </p:nvPr>
        </p:nvSpPr>
        <p:spPr>
          <a:xfrm>
            <a:off x="666909" y="4751219"/>
            <a:ext cx="5335270" cy="3887361"/>
          </a:xfrm>
          <a:prstGeom prst="rect">
            <a:avLst/>
          </a:prstGeom>
        </p:spPr>
        <p:txBody>
          <a:bodyPr vert="horz" lIns="90434" tIns="45217" rIns="90434" bIns="45217"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8"/>
            <a:ext cx="2889938" cy="495347"/>
          </a:xfrm>
          <a:prstGeom prst="rect">
            <a:avLst/>
          </a:prstGeom>
        </p:spPr>
        <p:txBody>
          <a:bodyPr vert="horz" lIns="90434" tIns="45217" rIns="90434" bIns="45217" rtlCol="0" anchor="b"/>
          <a:lstStyle>
            <a:lvl1pPr algn="l">
              <a:defRPr sz="1200"/>
            </a:lvl1pPr>
          </a:lstStyle>
          <a:p>
            <a:endParaRPr lang="de-DE"/>
          </a:p>
        </p:txBody>
      </p:sp>
      <p:sp>
        <p:nvSpPr>
          <p:cNvPr id="7" name="Foliennummernplatzhalter 6"/>
          <p:cNvSpPr>
            <a:spLocks noGrp="1"/>
          </p:cNvSpPr>
          <p:nvPr>
            <p:ph type="sldNum" sz="quarter" idx="5"/>
          </p:nvPr>
        </p:nvSpPr>
        <p:spPr>
          <a:xfrm>
            <a:off x="3777607" y="9377318"/>
            <a:ext cx="2889938" cy="495347"/>
          </a:xfrm>
          <a:prstGeom prst="rect">
            <a:avLst/>
          </a:prstGeom>
        </p:spPr>
        <p:txBody>
          <a:bodyPr vert="horz" lIns="90434" tIns="45217" rIns="90434" bIns="45217" rtlCol="0" anchor="b"/>
          <a:lstStyle>
            <a:lvl1pPr algn="r">
              <a:defRPr sz="1200"/>
            </a:lvl1pPr>
          </a:lstStyle>
          <a:p>
            <a:fld id="{F789292B-8929-4EF3-890E-0510944A6243}" type="slidenum">
              <a:rPr lang="de-DE" smtClean="0"/>
              <a:t>‹Nr.›</a:t>
            </a:fld>
            <a:endParaRPr lang="de-DE"/>
          </a:p>
        </p:txBody>
      </p:sp>
    </p:spTree>
    <p:extLst>
      <p:ext uri="{BB962C8B-B14F-4D97-AF65-F5344CB8AC3E}">
        <p14:creationId xmlns:p14="http://schemas.microsoft.com/office/powerpoint/2010/main" val="277489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F789292B-8929-4EF3-890E-0510944A6243}" type="slidenum">
              <a:rPr lang="de-DE" smtClean="0"/>
              <a:t>1</a:t>
            </a:fld>
            <a:endParaRPr lang="de-DE"/>
          </a:p>
        </p:txBody>
      </p:sp>
    </p:spTree>
    <p:extLst>
      <p:ext uri="{BB962C8B-B14F-4D97-AF65-F5344CB8AC3E}">
        <p14:creationId xmlns:p14="http://schemas.microsoft.com/office/powerpoint/2010/main" val="2310687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3933096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1460192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603346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284364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smtClean="0"/>
              <a:t>Stand: 2021</a:t>
            </a:r>
            <a:endParaRPr lang="de-DE"/>
          </a:p>
        </p:txBody>
      </p:sp>
      <p:sp>
        <p:nvSpPr>
          <p:cNvPr id="5" name="Fußzeilenplatzhalter 4"/>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6" name="Foliennummernplatzhalter 5"/>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7731447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6685934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r>
              <a:rPr lang="de-DE" smtClean="0"/>
              <a:t>Stand: 2021</a:t>
            </a:r>
            <a:endParaRPr lang="de-DE"/>
          </a:p>
        </p:txBody>
      </p:sp>
      <p:sp>
        <p:nvSpPr>
          <p:cNvPr id="8" name="Fußzeilenplatzhalter 7"/>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9" name="Foliennummernplatzhalter 8"/>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23756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r>
              <a:rPr lang="de-DE" smtClean="0"/>
              <a:t>Stand: 2021</a:t>
            </a:r>
            <a:endParaRPr lang="de-DE"/>
          </a:p>
        </p:txBody>
      </p:sp>
      <p:sp>
        <p:nvSpPr>
          <p:cNvPr id="4" name="Fußzeilenplatzhalter 3"/>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5" name="Foliennummernplatzhalter 4"/>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295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mtClean="0"/>
              <a:t>Stand: 2021</a:t>
            </a:r>
            <a:endParaRPr lang="de-DE"/>
          </a:p>
        </p:txBody>
      </p:sp>
      <p:sp>
        <p:nvSpPr>
          <p:cNvPr id="3" name="Fußzeilenplatzhalter 2"/>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4" name="Foliennummernplatzhalter 3"/>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3052962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865581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r>
              <a:rPr lang="de-DE" smtClean="0"/>
              <a:t>Stand: 2021</a:t>
            </a:r>
            <a:endParaRPr lang="de-DE"/>
          </a:p>
        </p:txBody>
      </p:sp>
      <p:sp>
        <p:nvSpPr>
          <p:cNvPr id="6" name="Fußzeilenplatzhalter 5"/>
          <p:cNvSpPr>
            <a:spLocks noGrp="1"/>
          </p:cNvSpPr>
          <p:nvPr>
            <p:ph type="ftr" sz="quarter" idx="11"/>
          </p:nvPr>
        </p:nvSpPr>
        <p:spPr/>
        <p:txBody>
          <a:bodyPr/>
          <a:lstStyle/>
          <a:p>
            <a:r>
              <a:rPr lang="de-DE" smtClean="0"/>
              <a:t>Prüfungsbereich Wirtschafts- und Sozialkunde – kaufmännische Berufsschule</a:t>
            </a:r>
            <a:endParaRPr lang="de-DE"/>
          </a:p>
        </p:txBody>
      </p:sp>
      <p:sp>
        <p:nvSpPr>
          <p:cNvPr id="7" name="Foliennummernplatzhalter 6"/>
          <p:cNvSpPr>
            <a:spLocks noGrp="1"/>
          </p:cNvSpPr>
          <p:nvPr>
            <p:ph type="sldNum" sz="quarter" idx="12"/>
          </p:nvPr>
        </p:nvSpPr>
        <p:spPr/>
        <p:txBody>
          <a:bodyPr/>
          <a:lstStyle/>
          <a:p>
            <a:fld id="{58A2F280-2270-44CC-AFC0-E783CFB1CBA8}" type="slidenum">
              <a:rPr lang="de-DE" smtClean="0"/>
              <a:t>‹Nr.›</a:t>
            </a:fld>
            <a:endParaRPr lang="de-DE"/>
          </a:p>
        </p:txBody>
      </p:sp>
    </p:spTree>
    <p:extLst>
      <p:ext uri="{BB962C8B-B14F-4D97-AF65-F5344CB8AC3E}">
        <p14:creationId xmlns:p14="http://schemas.microsoft.com/office/powerpoint/2010/main" val="2448257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900">
                <a:solidFill>
                  <a:srgbClr val="C00000"/>
                </a:solidFill>
                <a:latin typeface="Arial" panose="020B0604020202020204" pitchFamily="34" charset="0"/>
                <a:cs typeface="Arial" panose="020B0604020202020204" pitchFamily="34" charset="0"/>
              </a:defRPr>
            </a:lvl1pPr>
          </a:lstStyle>
          <a:p>
            <a:r>
              <a:rPr lang="de-DE" smtClean="0"/>
              <a:t>Stand: 2021</a:t>
            </a:r>
            <a:endParaRPr lang="de-DE" dirty="0"/>
          </a:p>
        </p:txBody>
      </p:sp>
      <p:sp>
        <p:nvSpPr>
          <p:cNvPr id="5" name="Fußzeilenplatzhalter 4"/>
          <p:cNvSpPr>
            <a:spLocks noGrp="1"/>
          </p:cNvSpPr>
          <p:nvPr>
            <p:ph type="ftr" sz="quarter" idx="3"/>
          </p:nvPr>
        </p:nvSpPr>
        <p:spPr>
          <a:xfrm>
            <a:off x="2267744" y="6188818"/>
            <a:ext cx="4464496" cy="700187"/>
          </a:xfrm>
          <a:prstGeom prst="rect">
            <a:avLst/>
          </a:prstGeom>
        </p:spPr>
        <p:txBody>
          <a:bodyPr vert="horz" lIns="91440" tIns="45720" rIns="91440" bIns="45720" rtlCol="0" anchor="ctr"/>
          <a:lstStyle>
            <a:lvl1pPr algn="ctr">
              <a:defRPr sz="900">
                <a:solidFill>
                  <a:srgbClr val="C00000"/>
                </a:solidFill>
                <a:latin typeface="Arial" panose="020B0604020202020204" pitchFamily="34" charset="0"/>
                <a:cs typeface="Arial" panose="020B0604020202020204" pitchFamily="34" charset="0"/>
              </a:defRPr>
            </a:lvl1pPr>
          </a:lstStyle>
          <a:p>
            <a:r>
              <a:rPr lang="de-DE" dirty="0" smtClean="0"/>
              <a:t>Prüfungsbereich Wirtschafts- und Sozialkunde – kaufmännische Berufsschule </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A2F280-2270-44CC-AFC0-E783CFB1CBA8}" type="slidenum">
              <a:rPr lang="de-DE" smtClean="0"/>
              <a:t>‹Nr.›</a:t>
            </a:fld>
            <a:endParaRPr lang="de-DE"/>
          </a:p>
        </p:txBody>
      </p:sp>
    </p:spTree>
    <p:extLst>
      <p:ext uri="{BB962C8B-B14F-4D97-AF65-F5344CB8AC3E}">
        <p14:creationId xmlns:p14="http://schemas.microsoft.com/office/powerpoint/2010/main" val="183239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213" Type="http://schemas.openxmlformats.org/officeDocument/2006/relationships/image" Target="../../word/media/image1210.svg"/><Relationship Id="rId1221" Type="http://schemas.openxmlformats.org/officeDocument/2006/relationships/image" Target="../media/image9.png"/><Relationship Id="rId1226" Type="http://schemas.openxmlformats.org/officeDocument/2006/relationships/image" Target="../media/image14.png"/><Relationship Id="rId3" Type="http://schemas.openxmlformats.org/officeDocument/2006/relationships/image" Target="../media/image1.png"/><Relationship Id="rId1217" Type="http://schemas.openxmlformats.org/officeDocument/2006/relationships/image" Target="../media/image5.png"/><Relationship Id="rId1225" Type="http://schemas.openxmlformats.org/officeDocument/2006/relationships/image" Target="../media/image13.png"/><Relationship Id="rId1220" Type="http://schemas.openxmlformats.org/officeDocument/2006/relationships/image" Target="../media/image8.png"/><Relationship Id="rId603" Type="http://schemas.openxmlformats.org/officeDocument/2006/relationships/image" Target="../../word/media/image600.svg"/><Relationship Id="rId2" Type="http://schemas.openxmlformats.org/officeDocument/2006/relationships/notesSlide" Target="../notesSlides/notesSlide1.xml"/><Relationship Id="rId1216" Type="http://schemas.openxmlformats.org/officeDocument/2006/relationships/image" Target="../media/image4.png"/><Relationship Id="rId819" Type="http://schemas.openxmlformats.org/officeDocument/2006/relationships/image" Target="../../word/media/image816.svg"/><Relationship Id="rId661" Type="http://schemas.openxmlformats.org/officeDocument/2006/relationships/image" Target="../../word/media/image658.svg"/><Relationship Id="rId1224" Type="http://schemas.openxmlformats.org/officeDocument/2006/relationships/image" Target="../media/image12.png"/><Relationship Id="rId297" Type="http://schemas.openxmlformats.org/officeDocument/2006/relationships/image" Target="../../word/media/image294.svg"/><Relationship Id="rId1" Type="http://schemas.openxmlformats.org/officeDocument/2006/relationships/slideLayout" Target="../slideLayouts/slideLayout1.xml"/><Relationship Id="rId1215" Type="http://schemas.openxmlformats.org/officeDocument/2006/relationships/image" Target="../media/image3.png"/><Relationship Id="rId1139" Type="http://schemas.openxmlformats.org/officeDocument/2006/relationships/image" Target="../../word/media/image1136.svg"/><Relationship Id="rId657" Type="http://schemas.openxmlformats.org/officeDocument/2006/relationships/image" Target="../../word/media/image654.svg"/><Relationship Id="rId115" Type="http://schemas.openxmlformats.org/officeDocument/2006/relationships/image" Target="../../word/media/image112.svg"/><Relationship Id="rId631" Type="http://schemas.openxmlformats.org/officeDocument/2006/relationships/image" Target="../../word/media/image628.svg"/><Relationship Id="rId1228" Type="http://schemas.openxmlformats.org/officeDocument/2006/relationships/hyperlink" Target="https://www.schule-bw.de/faecher-und-schularten/berufliche-schularten/berufsschule/lernfelder/wirtschaft-und-verwaltung/wiso" TargetMode="External"/><Relationship Id="rId1219" Type="http://schemas.openxmlformats.org/officeDocument/2006/relationships/image" Target="../media/image7.png"/><Relationship Id="rId1223" Type="http://schemas.openxmlformats.org/officeDocument/2006/relationships/image" Target="../media/image11.png"/><Relationship Id="rId643" Type="http://schemas.openxmlformats.org/officeDocument/2006/relationships/image" Target="../../word/media/image640.svg"/><Relationship Id="rId1214" Type="http://schemas.openxmlformats.org/officeDocument/2006/relationships/image" Target="../media/image2.png"/><Relationship Id="rId1222" Type="http://schemas.openxmlformats.org/officeDocument/2006/relationships/image" Target="../media/image10.png"/><Relationship Id="rId639" Type="http://schemas.openxmlformats.org/officeDocument/2006/relationships/image" Target="../../word/media/image636.svg"/><Relationship Id="rId1227" Type="http://schemas.openxmlformats.org/officeDocument/2006/relationships/image" Target="../media/image15.png"/><Relationship Id="rId1167" Type="http://schemas.openxmlformats.org/officeDocument/2006/relationships/image" Target="../../word/media/image1164.svg"/><Relationship Id="rId841" Type="http://schemas.openxmlformats.org/officeDocument/2006/relationships/image" Target="../../word/media/image838.svg"/><Relationship Id="rId1218" Type="http://schemas.openxmlformats.org/officeDocument/2006/relationships/image" Target="../media/image6.png"/><Relationship Id="rId77" Type="http://schemas.openxmlformats.org/officeDocument/2006/relationships/image" Target="../../word/media/image74.svg"/><Relationship Id="rId1019" Type="http://schemas.openxmlformats.org/officeDocument/2006/relationships/image" Target="../../word/media/image10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37675" y="128561"/>
            <a:ext cx="8901593" cy="338554"/>
          </a:xfrm>
          <a:prstGeom prst="rect">
            <a:avLst/>
          </a:prstGeom>
          <a:noFill/>
        </p:spPr>
        <p:txBody>
          <a:bodyPr wrap="square" rtlCol="0">
            <a:spAutoFit/>
          </a:bodyPr>
          <a:lstStyle/>
          <a:p>
            <a:r>
              <a:rPr lang="de-DE" sz="1600" b="1" dirty="0">
                <a:solidFill>
                  <a:srgbClr val="C00000"/>
                </a:solidFill>
                <a:latin typeface="Arial" panose="020B0604020202020204" pitchFamily="34" charset="0"/>
                <a:cs typeface="Arial" panose="020B0604020202020204" pitchFamily="34" charset="0"/>
              </a:rPr>
              <a:t>Advance Organizer: </a:t>
            </a:r>
            <a:r>
              <a:rPr lang="de-DE" sz="1600" b="1" dirty="0" smtClean="0">
                <a:solidFill>
                  <a:srgbClr val="C00000"/>
                </a:solidFill>
                <a:latin typeface="Arial" panose="020B0604020202020204" pitchFamily="34" charset="0"/>
                <a:cs typeface="Arial" panose="020B0604020202020204" pitchFamily="34" charset="0"/>
              </a:rPr>
              <a:t>Kompetenzbereich I – In Ausbildung und Beruf orientieren</a:t>
            </a:r>
            <a:endParaRPr lang="de-DE" sz="1600" b="1" dirty="0">
              <a:solidFill>
                <a:srgbClr val="C00000"/>
              </a:solidFill>
              <a:latin typeface="Arial" panose="020B0604020202020204" pitchFamily="34" charset="0"/>
              <a:cs typeface="Arial" panose="020B0604020202020204" pitchFamily="34" charset="0"/>
            </a:endParaRPr>
          </a:p>
        </p:txBody>
      </p:sp>
      <p:sp>
        <p:nvSpPr>
          <p:cNvPr id="47" name="AutoShape 4" descr="Bildergebnis für buchungsstempe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110" name="Textfeld 109"/>
          <p:cNvSpPr txBox="1"/>
          <p:nvPr/>
        </p:nvSpPr>
        <p:spPr>
          <a:xfrm>
            <a:off x="73304" y="742639"/>
            <a:ext cx="2183080" cy="400110"/>
          </a:xfrm>
          <a:prstGeom prst="rect">
            <a:avLst/>
          </a:prstGeom>
          <a:noFill/>
        </p:spPr>
        <p:txBody>
          <a:bodyPr wrap="square" rtlCol="0">
            <a:spAutoFit/>
          </a:bodyPr>
          <a:lstStyle/>
          <a:p>
            <a:r>
              <a:rPr lang="de-DE" sz="1000" b="1" dirty="0" smtClean="0">
                <a:latin typeface="Arial" panose="020B0604020202020204" pitchFamily="34" charset="0"/>
                <a:cs typeface="Arial" panose="020B0604020202020204" pitchFamily="34" charset="0"/>
              </a:rPr>
              <a:t>Duale Berufsausbildung darstellen</a:t>
            </a:r>
            <a:endParaRPr lang="de-DE" sz="1000" b="1" dirty="0">
              <a:latin typeface="Arial" panose="020B0604020202020204" pitchFamily="34" charset="0"/>
              <a:cs typeface="Arial" panose="020B0604020202020204" pitchFamily="34" charset="0"/>
            </a:endParaRPr>
          </a:p>
        </p:txBody>
      </p:sp>
      <p:sp>
        <p:nvSpPr>
          <p:cNvPr id="122" name="Textfeld 121"/>
          <p:cNvSpPr txBox="1"/>
          <p:nvPr/>
        </p:nvSpPr>
        <p:spPr>
          <a:xfrm>
            <a:off x="2975859" y="1324949"/>
            <a:ext cx="2244213" cy="400110"/>
          </a:xfrm>
          <a:prstGeom prst="rect">
            <a:avLst/>
          </a:prstGeom>
          <a:noFill/>
        </p:spPr>
        <p:txBody>
          <a:bodyPr wrap="square" rtlCol="0">
            <a:spAutoFit/>
          </a:bodyPr>
          <a:lstStyle/>
          <a:p>
            <a:r>
              <a:rPr lang="de-DE" sz="1000" b="1" dirty="0">
                <a:latin typeface="Arial" panose="020B0604020202020204" pitchFamily="34" charset="0"/>
                <a:cs typeface="Arial" panose="020B0604020202020204" pitchFamily="34" charset="0"/>
              </a:rPr>
              <a:t>Rechtliche Voraussetzungen von Ausbildungsverhältnissen prüfen</a:t>
            </a:r>
          </a:p>
        </p:txBody>
      </p:sp>
      <p:sp>
        <p:nvSpPr>
          <p:cNvPr id="125" name="Textfeld 124"/>
          <p:cNvSpPr txBox="1"/>
          <p:nvPr/>
        </p:nvSpPr>
        <p:spPr>
          <a:xfrm>
            <a:off x="5657225" y="1960550"/>
            <a:ext cx="2580058" cy="415498"/>
          </a:xfrm>
          <a:prstGeom prst="rect">
            <a:avLst/>
          </a:prstGeom>
          <a:noFill/>
        </p:spPr>
        <p:txBody>
          <a:bodyPr wrap="square" rtlCol="0">
            <a:spAutoFit/>
          </a:bodyPr>
          <a:lstStyle/>
          <a:p>
            <a:r>
              <a:rPr lang="de-DE" sz="1050" b="1" dirty="0">
                <a:latin typeface="Arial" panose="020B0604020202020204" pitchFamily="34" charset="0"/>
                <a:cs typeface="Arial" panose="020B0604020202020204" pitchFamily="34" charset="0"/>
              </a:rPr>
              <a:t>Fragen zu Rechten und Pflichten während der Berufsausbildung klären</a:t>
            </a:r>
          </a:p>
        </p:txBody>
      </p:sp>
      <p:sp>
        <p:nvSpPr>
          <p:cNvPr id="73" name="Textfeld 72"/>
          <p:cNvSpPr txBox="1"/>
          <p:nvPr/>
        </p:nvSpPr>
        <p:spPr>
          <a:xfrm>
            <a:off x="228379" y="1441788"/>
            <a:ext cx="973499"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Duales System</a:t>
            </a:r>
          </a:p>
        </p:txBody>
      </p:sp>
      <p:sp>
        <p:nvSpPr>
          <p:cNvPr id="74" name="Textfeld 73"/>
          <p:cNvSpPr txBox="1"/>
          <p:nvPr/>
        </p:nvSpPr>
        <p:spPr>
          <a:xfrm>
            <a:off x="1025888" y="1261686"/>
            <a:ext cx="1161318"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Ausbildungsbetrieb</a:t>
            </a:r>
          </a:p>
        </p:txBody>
      </p:sp>
      <p:sp>
        <p:nvSpPr>
          <p:cNvPr id="112" name="Textfeld 111"/>
          <p:cNvSpPr txBox="1"/>
          <p:nvPr/>
        </p:nvSpPr>
        <p:spPr>
          <a:xfrm>
            <a:off x="5220072" y="645099"/>
            <a:ext cx="3959795" cy="1061829"/>
          </a:xfrm>
          <a:prstGeom prst="rect">
            <a:avLst/>
          </a:prstGeom>
          <a:noFill/>
        </p:spPr>
        <p:txBody>
          <a:bodyPr wrap="square" rtlCol="0">
            <a:spAutoFit/>
          </a:bodyPr>
          <a:lstStyle/>
          <a:p>
            <a:r>
              <a:rPr lang="de-DE" sz="1050" dirty="0" smtClean="0">
                <a:solidFill>
                  <a:srgbClr val="C00000"/>
                </a:solidFill>
                <a:latin typeface="Arial" panose="020B0604020202020204" pitchFamily="34" charset="0"/>
                <a:cs typeface="Arial" panose="020B0604020202020204" pitchFamily="34" charset="0"/>
              </a:rPr>
              <a:t>„</a:t>
            </a:r>
            <a:r>
              <a:rPr lang="de-DE" sz="1050" dirty="0">
                <a:solidFill>
                  <a:srgbClr val="C00000"/>
                </a:solidFill>
                <a:latin typeface="Arial" panose="020B0604020202020204" pitchFamily="34" charset="0"/>
                <a:cs typeface="Arial" panose="020B0604020202020204" pitchFamily="34" charset="0"/>
              </a:rPr>
              <a:t>Die Schülerinnen und Schüler verfügen über die Kompetenz, ihre Berufsausbildung und berufliche Tätigkeit unter Beachtung wesentlicher Rechtsvorschriften zu analysieren und sich mit den unterschiedlichen Rollen auseinander zu setzen, die daraus resultierenden Erwartungshaltungen zu beurteilen sowie </a:t>
            </a:r>
            <a:r>
              <a:rPr lang="de-DE" sz="1050" dirty="0" smtClean="0">
                <a:solidFill>
                  <a:srgbClr val="C00000"/>
                </a:solidFill>
                <a:latin typeface="Arial" panose="020B0604020202020204" pitchFamily="34" charset="0"/>
                <a:cs typeface="Arial" panose="020B0604020202020204" pitchFamily="34" charset="0"/>
              </a:rPr>
              <a:t>eine eigenständige Position </a:t>
            </a:r>
            <a:r>
              <a:rPr lang="de-DE" sz="1050" dirty="0">
                <a:solidFill>
                  <a:srgbClr val="C00000"/>
                </a:solidFill>
                <a:latin typeface="Arial" panose="020B0604020202020204" pitchFamily="34" charset="0"/>
                <a:cs typeface="Arial" panose="020B0604020202020204" pitchFamily="34" charset="0"/>
              </a:rPr>
              <a:t>zu entwickeln</a:t>
            </a:r>
            <a:r>
              <a:rPr lang="de-DE" sz="1050" dirty="0" smtClean="0">
                <a:solidFill>
                  <a:srgbClr val="C00000"/>
                </a:solidFill>
                <a:latin typeface="Arial" panose="020B0604020202020204" pitchFamily="34" charset="0"/>
                <a:cs typeface="Arial" panose="020B0604020202020204" pitchFamily="34" charset="0"/>
              </a:rPr>
              <a:t>.“ </a:t>
            </a:r>
            <a:endParaRPr lang="de-DE" sz="1050" dirty="0">
              <a:solidFill>
                <a:srgbClr val="C00000"/>
              </a:solidFill>
              <a:latin typeface="Arial" panose="020B0604020202020204" pitchFamily="34" charset="0"/>
              <a:cs typeface="Arial" panose="020B0604020202020204" pitchFamily="34" charset="0"/>
            </a:endParaRPr>
          </a:p>
        </p:txBody>
      </p:sp>
      <p:sp>
        <p:nvSpPr>
          <p:cNvPr id="5" name="Textfeld 4">
            <a:extLst>
              <a:ext uri="{FF2B5EF4-FFF2-40B4-BE49-F238E27FC236}">
                <a16:creationId xmlns:a16="http://schemas.microsoft.com/office/drawing/2014/main" id="{D32536C8-B40A-48F9-A554-EB9EBAC38CDB}"/>
              </a:ext>
            </a:extLst>
          </p:cNvPr>
          <p:cNvSpPr txBox="1"/>
          <p:nvPr/>
        </p:nvSpPr>
        <p:spPr>
          <a:xfrm>
            <a:off x="1030045" y="1634201"/>
            <a:ext cx="1164055"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Berufsschule</a:t>
            </a:r>
          </a:p>
        </p:txBody>
      </p:sp>
      <p:sp>
        <p:nvSpPr>
          <p:cNvPr id="41" name="Ellipse 40">
            <a:extLst>
              <a:ext uri="{FF2B5EF4-FFF2-40B4-BE49-F238E27FC236}">
                <a16:creationId xmlns:a16="http://schemas.microsoft.com/office/drawing/2014/main" id="{23AB0343-3ABC-4408-B8F6-61741E118E0F}"/>
              </a:ext>
            </a:extLst>
          </p:cNvPr>
          <p:cNvSpPr/>
          <p:nvPr/>
        </p:nvSpPr>
        <p:spPr>
          <a:xfrm>
            <a:off x="228379" y="1014876"/>
            <a:ext cx="2569810" cy="1095254"/>
          </a:xfrm>
          <a:prstGeom prst="ellipse">
            <a:avLst/>
          </a:prstGeom>
          <a:noFill/>
          <a:ln w="12700">
            <a:solidFill>
              <a:schemeClr val="bg1">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Rechteck 1"/>
          <p:cNvSpPr/>
          <p:nvPr/>
        </p:nvSpPr>
        <p:spPr>
          <a:xfrm>
            <a:off x="4531604" y="3122906"/>
            <a:ext cx="2223686"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Ausbildungsverhältnis beenden</a:t>
            </a:r>
          </a:p>
        </p:txBody>
      </p:sp>
      <p:sp>
        <p:nvSpPr>
          <p:cNvPr id="3" name="Rechteck 2"/>
          <p:cNvSpPr/>
          <p:nvPr/>
        </p:nvSpPr>
        <p:spPr>
          <a:xfrm>
            <a:off x="6653195" y="4482036"/>
            <a:ext cx="1584088"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Arbeitsplatz gestalten</a:t>
            </a:r>
          </a:p>
        </p:txBody>
      </p:sp>
      <p:sp>
        <p:nvSpPr>
          <p:cNvPr id="6" name="Rechteck 5"/>
          <p:cNvSpPr/>
          <p:nvPr/>
        </p:nvSpPr>
        <p:spPr>
          <a:xfrm>
            <a:off x="4369223" y="4932960"/>
            <a:ext cx="2053767"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Betriebsrat und JAV gründen</a:t>
            </a:r>
          </a:p>
        </p:txBody>
      </p:sp>
      <p:sp>
        <p:nvSpPr>
          <p:cNvPr id="7" name="Rechteck 6"/>
          <p:cNvSpPr/>
          <p:nvPr/>
        </p:nvSpPr>
        <p:spPr>
          <a:xfrm>
            <a:off x="3249117" y="5603016"/>
            <a:ext cx="2326278"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Betriebsversammlung einberufen</a:t>
            </a:r>
          </a:p>
        </p:txBody>
      </p:sp>
      <p:sp>
        <p:nvSpPr>
          <p:cNvPr id="8" name="Rechteck 7"/>
          <p:cNvSpPr/>
          <p:nvPr/>
        </p:nvSpPr>
        <p:spPr>
          <a:xfrm>
            <a:off x="7616871" y="6032150"/>
            <a:ext cx="1805235" cy="577081"/>
          </a:xfrm>
          <a:prstGeom prst="rect">
            <a:avLst/>
          </a:prstGeom>
        </p:spPr>
        <p:txBody>
          <a:bodyPr wrap="square">
            <a:spAutoFit/>
          </a:bodyPr>
          <a:lstStyle/>
          <a:p>
            <a:r>
              <a:rPr lang="de-DE" sz="1050" b="1" dirty="0">
                <a:latin typeface="Arial" panose="020B0604020202020204" pitchFamily="34" charset="0"/>
                <a:cs typeface="Arial" panose="020B0604020202020204" pitchFamily="34" charset="0"/>
              </a:rPr>
              <a:t>Interessen der Auszubildenden vertreten</a:t>
            </a:r>
          </a:p>
        </p:txBody>
      </p:sp>
      <p:sp>
        <p:nvSpPr>
          <p:cNvPr id="9" name="Rechteck 8"/>
          <p:cNvSpPr/>
          <p:nvPr/>
        </p:nvSpPr>
        <p:spPr>
          <a:xfrm>
            <a:off x="189150" y="5711462"/>
            <a:ext cx="2975859" cy="415498"/>
          </a:xfrm>
          <a:prstGeom prst="rect">
            <a:avLst/>
          </a:prstGeom>
        </p:spPr>
        <p:txBody>
          <a:bodyPr wrap="square">
            <a:spAutoFit/>
          </a:bodyPr>
          <a:lstStyle/>
          <a:p>
            <a:r>
              <a:rPr lang="de-DE" sz="1050" b="1" dirty="0">
                <a:latin typeface="Arial" panose="020B0604020202020204" pitchFamily="34" charset="0"/>
                <a:cs typeface="Arial" panose="020B0604020202020204" pitchFamily="34" charset="0"/>
              </a:rPr>
              <a:t>Sich mit Tarifverträgen auseinandersetzen und Tarifverhandlungen durchführen</a:t>
            </a:r>
          </a:p>
        </p:txBody>
      </p:sp>
      <p:sp>
        <p:nvSpPr>
          <p:cNvPr id="10" name="Rechteck 9"/>
          <p:cNvSpPr/>
          <p:nvPr/>
        </p:nvSpPr>
        <p:spPr>
          <a:xfrm>
            <a:off x="81759" y="4566200"/>
            <a:ext cx="2392001" cy="253916"/>
          </a:xfrm>
          <a:prstGeom prst="rect">
            <a:avLst/>
          </a:prstGeom>
        </p:spPr>
        <p:txBody>
          <a:bodyPr wrap="none">
            <a:spAutoFit/>
          </a:bodyPr>
          <a:lstStyle/>
          <a:p>
            <a:r>
              <a:rPr lang="de-DE" sz="1050" b="1" dirty="0">
                <a:latin typeface="Arial" panose="020B0604020202020204" pitchFamily="34" charset="0"/>
                <a:cs typeface="Arial" panose="020B0604020202020204" pitchFamily="34" charset="0"/>
              </a:rPr>
              <a:t>Betriebsvereinbarung abschließen</a:t>
            </a:r>
          </a:p>
        </p:txBody>
      </p:sp>
      <p:sp>
        <p:nvSpPr>
          <p:cNvPr id="12" name="Rechteck 11"/>
          <p:cNvSpPr/>
          <p:nvPr/>
        </p:nvSpPr>
        <p:spPr>
          <a:xfrm>
            <a:off x="80777" y="3291942"/>
            <a:ext cx="2262314" cy="577081"/>
          </a:xfrm>
          <a:prstGeom prst="rect">
            <a:avLst/>
          </a:prstGeom>
        </p:spPr>
        <p:txBody>
          <a:bodyPr wrap="square">
            <a:spAutoFit/>
          </a:bodyPr>
          <a:lstStyle/>
          <a:p>
            <a:r>
              <a:rPr lang="de-DE" sz="1050" b="1" dirty="0">
                <a:latin typeface="Arial" panose="020B0604020202020204" pitchFamily="34" charset="0"/>
                <a:cs typeface="Arial" panose="020B0604020202020204" pitchFamily="34" charset="0"/>
              </a:rPr>
              <a:t>Informationsveranstaltung zum Thema Sozialversicherung durchführen</a:t>
            </a:r>
          </a:p>
        </p:txBody>
      </p:sp>
      <p:sp>
        <p:nvSpPr>
          <p:cNvPr id="13" name="Textfeld 12"/>
          <p:cNvSpPr txBox="1"/>
          <p:nvPr/>
        </p:nvSpPr>
        <p:spPr>
          <a:xfrm>
            <a:off x="953369" y="581155"/>
            <a:ext cx="1447420" cy="230832"/>
          </a:xfrm>
          <a:prstGeom prst="rect">
            <a:avLst/>
          </a:prstGeom>
          <a:noFill/>
        </p:spPr>
        <p:txBody>
          <a:bodyPr wrap="square" rtlCol="0">
            <a:spAutoFit/>
          </a:bodyPr>
          <a:lstStyle/>
          <a:p>
            <a:r>
              <a:rPr lang="en-US" sz="900" i="1" dirty="0" err="1" smtClean="0">
                <a:latin typeface="Arial" panose="020B0604020202020204" pitchFamily="34" charset="0"/>
                <a:cs typeface="Arial" panose="020B0604020202020204" pitchFamily="34" charset="0"/>
              </a:rPr>
              <a:t>Lernorte</a:t>
            </a:r>
            <a:r>
              <a:rPr lang="en-US" sz="900" i="1" dirty="0" smtClean="0">
                <a:latin typeface="Arial" panose="020B0604020202020204" pitchFamily="34" charset="0"/>
                <a:cs typeface="Arial" panose="020B0604020202020204" pitchFamily="34" charset="0"/>
              </a:rPr>
              <a:t>, </a:t>
            </a:r>
            <a:r>
              <a:rPr lang="en-US" sz="900" i="1" dirty="0" err="1" smtClean="0">
                <a:latin typeface="Arial" panose="020B0604020202020204" pitchFamily="34" charset="0"/>
                <a:cs typeface="Arial" panose="020B0604020202020204" pitchFamily="34" charset="0"/>
              </a:rPr>
              <a:t>Beteiligte</a:t>
            </a:r>
            <a:r>
              <a:rPr lang="en-US" sz="900" i="1" dirty="0" smtClean="0">
                <a:latin typeface="Arial" panose="020B0604020202020204" pitchFamily="34" charset="0"/>
                <a:cs typeface="Arial" panose="020B0604020202020204" pitchFamily="34" charset="0"/>
              </a:rPr>
              <a:t> </a:t>
            </a:r>
            <a:endParaRPr lang="de-DE" sz="900" i="1" dirty="0">
              <a:latin typeface="Arial" panose="020B0604020202020204" pitchFamily="34" charset="0"/>
              <a:cs typeface="Arial" panose="020B0604020202020204" pitchFamily="34" charset="0"/>
            </a:endParaRPr>
          </a:p>
        </p:txBody>
      </p:sp>
      <p:sp>
        <p:nvSpPr>
          <p:cNvPr id="75" name="Textfeld 74"/>
          <p:cNvSpPr txBox="1"/>
          <p:nvPr/>
        </p:nvSpPr>
        <p:spPr>
          <a:xfrm>
            <a:off x="5940152" y="4287580"/>
            <a:ext cx="3816424" cy="230832"/>
          </a:xfrm>
          <a:prstGeom prst="rect">
            <a:avLst/>
          </a:prstGeom>
          <a:noFill/>
        </p:spPr>
        <p:txBody>
          <a:bodyPr wrap="square" rtlCol="0">
            <a:spAutoFit/>
          </a:bodyPr>
          <a:lstStyle/>
          <a:p>
            <a:r>
              <a:rPr lang="de-DE" sz="900" i="1" dirty="0">
                <a:latin typeface="Arial" panose="020B0604020202020204" pitchFamily="34" charset="0"/>
                <a:cs typeface="Arial" panose="020B0604020202020204" pitchFamily="34" charset="0"/>
              </a:rPr>
              <a:t>Arbeits-, Gesundheits-, Umwelt- und Jugendarbeitsschutz</a:t>
            </a:r>
          </a:p>
        </p:txBody>
      </p:sp>
      <p:sp>
        <p:nvSpPr>
          <p:cNvPr id="76" name="Textfeld 75"/>
          <p:cNvSpPr txBox="1"/>
          <p:nvPr/>
        </p:nvSpPr>
        <p:spPr>
          <a:xfrm>
            <a:off x="363317" y="5482108"/>
            <a:ext cx="1810998" cy="230832"/>
          </a:xfrm>
          <a:prstGeom prst="rect">
            <a:avLst/>
          </a:prstGeom>
          <a:noFill/>
        </p:spPr>
        <p:txBody>
          <a:bodyPr wrap="square" rtlCol="0">
            <a:spAutoFit/>
          </a:bodyPr>
          <a:lstStyle/>
          <a:p>
            <a:r>
              <a:rPr lang="de-DE" sz="900" i="1" dirty="0">
                <a:latin typeface="Arial" panose="020B0604020202020204" pitchFamily="34" charset="0"/>
                <a:cs typeface="Arial" panose="020B0604020202020204" pitchFamily="34" charset="0"/>
              </a:rPr>
              <a:t>Entgelt-, Manteltarifvertrag</a:t>
            </a:r>
          </a:p>
        </p:txBody>
      </p:sp>
      <p:sp>
        <p:nvSpPr>
          <p:cNvPr id="77" name="Textfeld 76"/>
          <p:cNvSpPr txBox="1"/>
          <p:nvPr/>
        </p:nvSpPr>
        <p:spPr>
          <a:xfrm>
            <a:off x="508596" y="4408459"/>
            <a:ext cx="1922851" cy="230832"/>
          </a:xfrm>
          <a:prstGeom prst="rect">
            <a:avLst/>
          </a:prstGeom>
          <a:noFill/>
        </p:spPr>
        <p:txBody>
          <a:bodyPr wrap="square" rtlCol="0">
            <a:spAutoFit/>
          </a:bodyPr>
          <a:lstStyle/>
          <a:p>
            <a:r>
              <a:rPr lang="de-DE" sz="900" i="1" dirty="0">
                <a:latin typeface="Arial" panose="020B0604020202020204" pitchFamily="34" charset="0"/>
                <a:cs typeface="Arial" panose="020B0604020202020204" pitchFamily="34" charset="0"/>
              </a:rPr>
              <a:t>Betriebsverfassungsgesetz</a:t>
            </a:r>
          </a:p>
        </p:txBody>
      </p:sp>
      <p:sp>
        <p:nvSpPr>
          <p:cNvPr id="16" name="Rechteck 15"/>
          <p:cNvSpPr/>
          <p:nvPr/>
        </p:nvSpPr>
        <p:spPr>
          <a:xfrm>
            <a:off x="160158" y="3093453"/>
            <a:ext cx="1627369" cy="230832"/>
          </a:xfrm>
          <a:prstGeom prst="rect">
            <a:avLst/>
          </a:prstGeom>
        </p:spPr>
        <p:txBody>
          <a:bodyPr wrap="none">
            <a:spAutoFit/>
          </a:bodyPr>
          <a:lstStyle/>
          <a:p>
            <a:r>
              <a:rPr lang="de-DE" sz="900" i="1" dirty="0">
                <a:latin typeface="Arial" panose="020B0604020202020204" pitchFamily="34" charset="0"/>
                <a:cs typeface="Arial" panose="020B0604020202020204" pitchFamily="34" charset="0"/>
              </a:rPr>
              <a:t>Versicherungspflicht, Träger</a:t>
            </a:r>
          </a:p>
        </p:txBody>
      </p:sp>
      <p:sp>
        <p:nvSpPr>
          <p:cNvPr id="17" name="Rechteck 16"/>
          <p:cNvSpPr/>
          <p:nvPr/>
        </p:nvSpPr>
        <p:spPr>
          <a:xfrm>
            <a:off x="455995" y="2915227"/>
            <a:ext cx="1223412" cy="230832"/>
          </a:xfrm>
          <a:prstGeom prst="rect">
            <a:avLst/>
          </a:prstGeom>
        </p:spPr>
        <p:txBody>
          <a:bodyPr wrap="none">
            <a:spAutoFit/>
          </a:bodyPr>
          <a:lstStyle/>
          <a:p>
            <a:r>
              <a:rPr lang="de-DE" sz="900" i="1" dirty="0">
                <a:latin typeface="Arial" panose="020B0604020202020204" pitchFamily="34" charset="0"/>
                <a:cs typeface="Arial" panose="020B0604020202020204" pitchFamily="34" charset="0"/>
              </a:rPr>
              <a:t>Dreischichtenmodell</a:t>
            </a:r>
          </a:p>
        </p:txBody>
      </p:sp>
      <p:sp>
        <p:nvSpPr>
          <p:cNvPr id="35" name="Textfeld 34"/>
          <p:cNvSpPr txBox="1"/>
          <p:nvPr/>
        </p:nvSpPr>
        <p:spPr>
          <a:xfrm>
            <a:off x="3240274" y="1764180"/>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Ausbildungsvertrag</a:t>
            </a:r>
            <a:endParaRPr lang="de-DE" sz="800" dirty="0">
              <a:latin typeface="Arial" panose="020B0604020202020204" pitchFamily="34" charset="0"/>
              <a:cs typeface="Arial" panose="020B0604020202020204" pitchFamily="34" charset="0"/>
            </a:endParaRPr>
          </a:p>
        </p:txBody>
      </p:sp>
      <p:sp>
        <p:nvSpPr>
          <p:cNvPr id="36" name="Textfeld 35">
            <a:extLst>
              <a:ext uri="{FF2B5EF4-FFF2-40B4-BE49-F238E27FC236}">
                <a16:creationId xmlns:a16="http://schemas.microsoft.com/office/drawing/2014/main" id="{1DBA7B87-482F-4BD1-8DE8-4538D30611F0}"/>
              </a:ext>
            </a:extLst>
          </p:cNvPr>
          <p:cNvSpPr txBox="1"/>
          <p:nvPr/>
        </p:nvSpPr>
        <p:spPr>
          <a:xfrm>
            <a:off x="3882511" y="945421"/>
            <a:ext cx="529745" cy="461665"/>
          </a:xfrm>
          <a:prstGeom prst="rect">
            <a:avLst/>
          </a:prstGeom>
          <a:noFill/>
        </p:spPr>
        <p:txBody>
          <a:bodyPr wrap="square" rtlCol="0">
            <a:spAutoFit/>
          </a:bodyPr>
          <a:lstStyle/>
          <a:p>
            <a:r>
              <a:rPr lang="de-DE" sz="2400" dirty="0">
                <a:solidFill>
                  <a:schemeClr val="bg1">
                    <a:lumMod val="65000"/>
                  </a:schemeClr>
                </a:solidFill>
              </a:rPr>
              <a:t>§§</a:t>
            </a:r>
          </a:p>
        </p:txBody>
      </p:sp>
      <p:sp>
        <p:nvSpPr>
          <p:cNvPr id="37" name="Textfeld 36"/>
          <p:cNvSpPr txBox="1"/>
          <p:nvPr/>
        </p:nvSpPr>
        <p:spPr>
          <a:xfrm>
            <a:off x="3532759" y="1148158"/>
            <a:ext cx="516439" cy="215444"/>
          </a:xfrm>
          <a:prstGeom prst="rect">
            <a:avLst/>
          </a:prstGeom>
          <a:noFill/>
        </p:spPr>
        <p:txBody>
          <a:bodyPr wrap="square" rtlCol="0">
            <a:spAutoFit/>
          </a:bodyPr>
          <a:lstStyle/>
          <a:p>
            <a:r>
              <a:rPr lang="de-DE" sz="800" dirty="0">
                <a:latin typeface="Arial" panose="020B0604020202020204" pitchFamily="34" charset="0"/>
                <a:cs typeface="Arial" panose="020B0604020202020204" pitchFamily="34" charset="0"/>
              </a:rPr>
              <a:t>BBiG</a:t>
            </a:r>
          </a:p>
        </p:txBody>
      </p:sp>
      <p:sp>
        <p:nvSpPr>
          <p:cNvPr id="38" name="Textfeld 37"/>
          <p:cNvSpPr txBox="1"/>
          <p:nvPr/>
        </p:nvSpPr>
        <p:spPr>
          <a:xfrm>
            <a:off x="4876834" y="3418208"/>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Kündigung</a:t>
            </a:r>
            <a:endParaRPr lang="de-DE" sz="800" dirty="0">
              <a:latin typeface="Arial" panose="020B0604020202020204" pitchFamily="34" charset="0"/>
              <a:cs typeface="Arial" panose="020B0604020202020204" pitchFamily="34" charset="0"/>
            </a:endParaRPr>
          </a:p>
        </p:txBody>
      </p:sp>
      <p:sp>
        <p:nvSpPr>
          <p:cNvPr id="39" name="Textfeld 38"/>
          <p:cNvSpPr txBox="1"/>
          <p:nvPr/>
        </p:nvSpPr>
        <p:spPr>
          <a:xfrm>
            <a:off x="4887703" y="3600837"/>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Aufhebungsvertrag</a:t>
            </a:r>
            <a:endParaRPr lang="de-DE" sz="800" dirty="0">
              <a:latin typeface="Arial" panose="020B0604020202020204" pitchFamily="34" charset="0"/>
              <a:cs typeface="Arial" panose="020B0604020202020204" pitchFamily="34" charset="0"/>
            </a:endParaRPr>
          </a:p>
        </p:txBody>
      </p:sp>
      <p:sp>
        <p:nvSpPr>
          <p:cNvPr id="42" name="Textfeld 41"/>
          <p:cNvSpPr txBox="1"/>
          <p:nvPr/>
        </p:nvSpPr>
        <p:spPr>
          <a:xfrm>
            <a:off x="4818401" y="2956449"/>
            <a:ext cx="157905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besonderer Kündigungsschutz</a:t>
            </a:r>
            <a:endParaRPr lang="de-DE" sz="800" dirty="0">
              <a:latin typeface="Arial" panose="020B0604020202020204" pitchFamily="34" charset="0"/>
              <a:cs typeface="Arial" panose="020B0604020202020204" pitchFamily="34" charset="0"/>
            </a:endParaRPr>
          </a:p>
        </p:txBody>
      </p:sp>
      <p:cxnSp>
        <p:nvCxnSpPr>
          <p:cNvPr id="44" name="Gerade Verbindung mit Pfeil 43"/>
          <p:cNvCxnSpPr>
            <a:cxnSpLocks/>
          </p:cNvCxnSpPr>
          <p:nvPr/>
        </p:nvCxnSpPr>
        <p:spPr>
          <a:xfrm flipH="1" flipV="1">
            <a:off x="6840339" y="2344829"/>
            <a:ext cx="1467604" cy="1952213"/>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1DBA7B87-482F-4BD1-8DE8-4538D30611F0}"/>
              </a:ext>
            </a:extLst>
          </p:cNvPr>
          <p:cNvSpPr txBox="1"/>
          <p:nvPr/>
        </p:nvSpPr>
        <p:spPr>
          <a:xfrm>
            <a:off x="5194037" y="4572780"/>
            <a:ext cx="529745" cy="461665"/>
          </a:xfrm>
          <a:prstGeom prst="rect">
            <a:avLst/>
          </a:prstGeom>
          <a:noFill/>
        </p:spPr>
        <p:txBody>
          <a:bodyPr wrap="square" rtlCol="0">
            <a:spAutoFit/>
          </a:bodyPr>
          <a:lstStyle/>
          <a:p>
            <a:r>
              <a:rPr lang="de-DE" sz="2400" dirty="0">
                <a:solidFill>
                  <a:schemeClr val="bg1">
                    <a:lumMod val="50000"/>
                  </a:schemeClr>
                </a:solidFill>
              </a:rPr>
              <a:t>§§</a:t>
            </a:r>
          </a:p>
        </p:txBody>
      </p:sp>
      <p:sp>
        <p:nvSpPr>
          <p:cNvPr id="48" name="Textfeld 47"/>
          <p:cNvSpPr txBox="1"/>
          <p:nvPr/>
        </p:nvSpPr>
        <p:spPr>
          <a:xfrm>
            <a:off x="4793714" y="4757938"/>
            <a:ext cx="538179"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BetrVG</a:t>
            </a:r>
            <a:endParaRPr lang="de-DE" sz="800" dirty="0">
              <a:latin typeface="Arial" panose="020B0604020202020204" pitchFamily="34" charset="0"/>
              <a:cs typeface="Arial" panose="020B0604020202020204" pitchFamily="34" charset="0"/>
            </a:endParaRPr>
          </a:p>
        </p:txBody>
      </p:sp>
      <p:cxnSp>
        <p:nvCxnSpPr>
          <p:cNvPr id="49" name="Gerade Verbindung mit Pfeil 48"/>
          <p:cNvCxnSpPr>
            <a:cxnSpLocks/>
            <a:stCxn id="8" idx="1"/>
          </p:cNvCxnSpPr>
          <p:nvPr/>
        </p:nvCxnSpPr>
        <p:spPr>
          <a:xfrm flipH="1" flipV="1">
            <a:off x="5703965" y="5204551"/>
            <a:ext cx="1912906" cy="1116140"/>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50" name="Gerade Verbindung mit Pfeil 49">
            <a:extLst>
              <a:ext uri="{FF2B5EF4-FFF2-40B4-BE49-F238E27FC236}">
                <a16:creationId xmlns:a16="http://schemas.microsoft.com/office/drawing/2014/main" id="{6EFC5EEC-55FA-4FC7-B7F7-63E96684F119}"/>
              </a:ext>
            </a:extLst>
          </p:cNvPr>
          <p:cNvCxnSpPr>
            <a:cxnSpLocks/>
          </p:cNvCxnSpPr>
          <p:nvPr/>
        </p:nvCxnSpPr>
        <p:spPr>
          <a:xfrm flipH="1">
            <a:off x="4199288" y="5211136"/>
            <a:ext cx="664632" cy="402152"/>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1404110" y="6096477"/>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Tarifautonomie</a:t>
            </a:r>
            <a:endParaRPr lang="de-DE" sz="800" dirty="0">
              <a:latin typeface="Arial" panose="020B0604020202020204" pitchFamily="34" charset="0"/>
              <a:cs typeface="Arial" panose="020B0604020202020204" pitchFamily="34" charset="0"/>
            </a:endParaRPr>
          </a:p>
        </p:txBody>
      </p:sp>
      <p:sp>
        <p:nvSpPr>
          <p:cNvPr id="54" name="Textfeld 53"/>
          <p:cNvSpPr txBox="1"/>
          <p:nvPr/>
        </p:nvSpPr>
        <p:spPr>
          <a:xfrm>
            <a:off x="425902" y="6096477"/>
            <a:ext cx="1323263" cy="215444"/>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Sozialpartner</a:t>
            </a:r>
            <a:endParaRPr lang="de-DE" sz="800" dirty="0">
              <a:latin typeface="Arial" panose="020B0604020202020204" pitchFamily="34" charset="0"/>
              <a:cs typeface="Arial" panose="020B0604020202020204" pitchFamily="34" charset="0"/>
            </a:endParaRPr>
          </a:p>
        </p:txBody>
      </p:sp>
      <p:sp>
        <p:nvSpPr>
          <p:cNvPr id="22" name="Rechteck 21"/>
          <p:cNvSpPr/>
          <p:nvPr/>
        </p:nvSpPr>
        <p:spPr>
          <a:xfrm>
            <a:off x="754562" y="2757297"/>
            <a:ext cx="1499128" cy="230832"/>
          </a:xfrm>
          <a:prstGeom prst="rect">
            <a:avLst/>
          </a:prstGeom>
        </p:spPr>
        <p:txBody>
          <a:bodyPr wrap="none">
            <a:spAutoFit/>
          </a:bodyPr>
          <a:lstStyle/>
          <a:p>
            <a:r>
              <a:rPr lang="de-DE" sz="900" i="1" dirty="0" smtClean="0">
                <a:latin typeface="Arial" panose="020B0604020202020204" pitchFamily="34" charset="0"/>
                <a:ea typeface="Times New Roman" panose="02020603050405020304" pitchFamily="18" charset="0"/>
              </a:rPr>
              <a:t>demographischer </a:t>
            </a:r>
            <a:r>
              <a:rPr lang="de-DE" sz="900" i="1" dirty="0">
                <a:latin typeface="Arial" panose="020B0604020202020204" pitchFamily="34" charset="0"/>
                <a:ea typeface="Times New Roman" panose="02020603050405020304" pitchFamily="18" charset="0"/>
              </a:rPr>
              <a:t>Wandel</a:t>
            </a:r>
            <a:endParaRPr lang="de-DE" sz="900" dirty="0"/>
          </a:p>
        </p:txBody>
      </p:sp>
      <p:cxnSp>
        <p:nvCxnSpPr>
          <p:cNvPr id="68" name="Gerade Verbindung mit Pfeil 67"/>
          <p:cNvCxnSpPr>
            <a:cxnSpLocks/>
          </p:cNvCxnSpPr>
          <p:nvPr/>
        </p:nvCxnSpPr>
        <p:spPr>
          <a:xfrm flipV="1">
            <a:off x="1353414" y="2325692"/>
            <a:ext cx="2231773" cy="3440275"/>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52" name="Textfeld 51"/>
          <p:cNvSpPr txBox="1"/>
          <p:nvPr/>
        </p:nvSpPr>
        <p:spPr>
          <a:xfrm>
            <a:off x="4280428" y="1148158"/>
            <a:ext cx="850330" cy="217676"/>
          </a:xfrm>
          <a:prstGeom prst="rect">
            <a:avLst/>
          </a:prstGeom>
          <a:noFill/>
        </p:spPr>
        <p:txBody>
          <a:bodyPr wrap="square" rtlCol="0">
            <a:spAutoFit/>
          </a:bodyPr>
          <a:lstStyle/>
          <a:p>
            <a:r>
              <a:rPr lang="de-DE" sz="800" dirty="0" smtClean="0">
                <a:latin typeface="Arial" panose="020B0604020202020204" pitchFamily="34" charset="0"/>
                <a:cs typeface="Arial" panose="020B0604020202020204" pitchFamily="34" charset="0"/>
              </a:rPr>
              <a:t>Tarifvertrag</a:t>
            </a:r>
            <a:endParaRPr lang="de-DE" sz="800" dirty="0">
              <a:latin typeface="Arial" panose="020B0604020202020204" pitchFamily="34" charset="0"/>
              <a:cs typeface="Arial" panose="020B0604020202020204" pitchFamily="34" charset="0"/>
            </a:endParaRPr>
          </a:p>
        </p:txBody>
      </p:sp>
      <p:pic>
        <p:nvPicPr>
          <p:cNvPr id="59" name="Grafik 58"/>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213"/>
              </a:ext>
            </a:extLst>
          </a:blip>
          <a:stretch>
            <a:fillRect/>
          </a:stretch>
        </p:blipFill>
        <p:spPr>
          <a:xfrm>
            <a:off x="7332856" y="4725551"/>
            <a:ext cx="490323" cy="490323"/>
          </a:xfrm>
          <a:prstGeom prst="rect">
            <a:avLst/>
          </a:prstGeom>
        </p:spPr>
      </p:pic>
      <p:pic>
        <p:nvPicPr>
          <p:cNvPr id="60" name="Grafik 59"/>
          <p:cNvPicPr>
            <a:picLocks noChangeAspect="1"/>
          </p:cNvPicPr>
          <p:nvPr/>
        </p:nvPicPr>
        <p:blipFill>
          <a:blip r:embed="rId121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167"/>
              </a:ext>
            </a:extLst>
          </a:blip>
          <a:stretch>
            <a:fillRect/>
          </a:stretch>
        </p:blipFill>
        <p:spPr>
          <a:xfrm>
            <a:off x="2059924" y="2834412"/>
            <a:ext cx="545051" cy="502533"/>
          </a:xfrm>
          <a:prstGeom prst="rect">
            <a:avLst/>
          </a:prstGeom>
        </p:spPr>
      </p:pic>
      <p:pic>
        <p:nvPicPr>
          <p:cNvPr id="61" name="Grafik 60"/>
          <p:cNvPicPr>
            <a:picLocks noChangeAspect="1"/>
          </p:cNvPicPr>
          <p:nvPr/>
        </p:nvPicPr>
        <p:blipFill>
          <a:blip r:embed="rId121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139"/>
              </a:ext>
            </a:extLst>
          </a:blip>
          <a:stretch>
            <a:fillRect/>
          </a:stretch>
        </p:blipFill>
        <p:spPr>
          <a:xfrm>
            <a:off x="1504126" y="3788866"/>
            <a:ext cx="345512" cy="313217"/>
          </a:xfrm>
          <a:prstGeom prst="rect">
            <a:avLst/>
          </a:prstGeom>
        </p:spPr>
      </p:pic>
      <p:pic>
        <p:nvPicPr>
          <p:cNvPr id="65" name="Grafik 64"/>
          <p:cNvPicPr>
            <a:picLocks noChangeAspect="1"/>
          </p:cNvPicPr>
          <p:nvPr/>
        </p:nvPicPr>
        <p:blipFill>
          <a:blip r:embed="rId121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841"/>
              </a:ext>
            </a:extLst>
          </a:blip>
          <a:stretch>
            <a:fillRect/>
          </a:stretch>
        </p:blipFill>
        <p:spPr>
          <a:xfrm>
            <a:off x="1151575" y="6297044"/>
            <a:ext cx="430696" cy="430696"/>
          </a:xfrm>
          <a:prstGeom prst="rect">
            <a:avLst/>
          </a:prstGeom>
        </p:spPr>
      </p:pic>
      <p:pic>
        <p:nvPicPr>
          <p:cNvPr id="66" name="Grafik 65"/>
          <p:cNvPicPr>
            <a:picLocks noChangeAspect="1"/>
          </p:cNvPicPr>
          <p:nvPr/>
        </p:nvPicPr>
        <p:blipFill>
          <a:blip r:embed="rId121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819"/>
              </a:ext>
            </a:extLst>
          </a:blip>
          <a:stretch>
            <a:fillRect/>
          </a:stretch>
        </p:blipFill>
        <p:spPr>
          <a:xfrm>
            <a:off x="8583812" y="5731377"/>
            <a:ext cx="431439" cy="431439"/>
          </a:xfrm>
          <a:prstGeom prst="rect">
            <a:avLst/>
          </a:prstGeom>
        </p:spPr>
      </p:pic>
      <p:pic>
        <p:nvPicPr>
          <p:cNvPr id="67" name="Grafik 66"/>
          <p:cNvPicPr>
            <a:picLocks noChangeAspect="1"/>
          </p:cNvPicPr>
          <p:nvPr/>
        </p:nvPicPr>
        <p:blipFill>
          <a:blip r:embed="rId121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61"/>
              </a:ext>
            </a:extLst>
          </a:blip>
          <a:stretch>
            <a:fillRect/>
          </a:stretch>
        </p:blipFill>
        <p:spPr>
          <a:xfrm>
            <a:off x="4545341" y="3451723"/>
            <a:ext cx="363858" cy="363858"/>
          </a:xfrm>
          <a:prstGeom prst="rect">
            <a:avLst/>
          </a:prstGeom>
        </p:spPr>
      </p:pic>
      <p:pic>
        <p:nvPicPr>
          <p:cNvPr id="69" name="Grafik 68"/>
          <p:cNvPicPr>
            <a:picLocks noChangeAspect="1"/>
          </p:cNvPicPr>
          <p:nvPr/>
        </p:nvPicPr>
        <p:blipFill>
          <a:blip r:embed="rId1219"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77"/>
              </a:ext>
            </a:extLst>
          </a:blip>
          <a:stretch>
            <a:fillRect/>
          </a:stretch>
        </p:blipFill>
        <p:spPr>
          <a:xfrm>
            <a:off x="3846867" y="2005105"/>
            <a:ext cx="311853" cy="311853"/>
          </a:xfrm>
          <a:prstGeom prst="rect">
            <a:avLst/>
          </a:prstGeom>
        </p:spPr>
      </p:pic>
      <p:pic>
        <p:nvPicPr>
          <p:cNvPr id="70" name="Grafik 69"/>
          <p:cNvPicPr>
            <a:picLocks noChangeAspect="1"/>
          </p:cNvPicPr>
          <p:nvPr/>
        </p:nvPicPr>
        <p:blipFill>
          <a:blip r:embed="rId122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03"/>
              </a:ext>
            </a:extLst>
          </a:blip>
          <a:stretch>
            <a:fillRect/>
          </a:stretch>
        </p:blipFill>
        <p:spPr>
          <a:xfrm>
            <a:off x="3471860" y="1953837"/>
            <a:ext cx="363121" cy="363121"/>
          </a:xfrm>
          <a:prstGeom prst="rect">
            <a:avLst/>
          </a:prstGeom>
        </p:spPr>
      </p:pic>
      <p:pic>
        <p:nvPicPr>
          <p:cNvPr id="71" name="Grafik 70"/>
          <p:cNvPicPr>
            <a:picLocks noChangeAspect="1"/>
          </p:cNvPicPr>
          <p:nvPr/>
        </p:nvPicPr>
        <p:blipFill>
          <a:blip r:embed="rId1221"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57"/>
              </a:ext>
            </a:extLst>
          </a:blip>
          <a:stretch>
            <a:fillRect/>
          </a:stretch>
        </p:blipFill>
        <p:spPr>
          <a:xfrm>
            <a:off x="8201681" y="1975471"/>
            <a:ext cx="382621" cy="382621"/>
          </a:xfrm>
          <a:prstGeom prst="rect">
            <a:avLst/>
          </a:prstGeom>
        </p:spPr>
      </p:pic>
      <p:pic>
        <p:nvPicPr>
          <p:cNvPr id="72" name="Grafik 71"/>
          <p:cNvPicPr>
            <a:picLocks noChangeAspect="1"/>
          </p:cNvPicPr>
          <p:nvPr/>
        </p:nvPicPr>
        <p:blipFill>
          <a:blip r:embed="rId1222"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15"/>
              </a:ext>
            </a:extLst>
          </a:blip>
          <a:stretch>
            <a:fillRect/>
          </a:stretch>
        </p:blipFill>
        <p:spPr>
          <a:xfrm>
            <a:off x="1781837" y="1623041"/>
            <a:ext cx="406976" cy="406976"/>
          </a:xfrm>
          <a:prstGeom prst="rect">
            <a:avLst/>
          </a:prstGeom>
        </p:spPr>
      </p:pic>
      <p:pic>
        <p:nvPicPr>
          <p:cNvPr id="80" name="Grafik 79"/>
          <p:cNvPicPr>
            <a:picLocks noChangeAspect="1"/>
          </p:cNvPicPr>
          <p:nvPr/>
        </p:nvPicPr>
        <p:blipFill>
          <a:blip r:embed="rId122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39"/>
              </a:ext>
            </a:extLst>
          </a:blip>
          <a:stretch>
            <a:fillRect/>
          </a:stretch>
        </p:blipFill>
        <p:spPr>
          <a:xfrm>
            <a:off x="3910109" y="5816554"/>
            <a:ext cx="443681" cy="443681"/>
          </a:xfrm>
          <a:prstGeom prst="rect">
            <a:avLst/>
          </a:prstGeom>
        </p:spPr>
      </p:pic>
      <p:pic>
        <p:nvPicPr>
          <p:cNvPr id="81" name="Grafik 80"/>
          <p:cNvPicPr>
            <a:picLocks noChangeAspect="1"/>
          </p:cNvPicPr>
          <p:nvPr/>
        </p:nvPicPr>
        <p:blipFill>
          <a:blip r:embed="rId122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631"/>
              </a:ext>
            </a:extLst>
          </a:blip>
          <a:stretch>
            <a:fillRect/>
          </a:stretch>
        </p:blipFill>
        <p:spPr>
          <a:xfrm>
            <a:off x="7445239" y="2371402"/>
            <a:ext cx="482518" cy="482518"/>
          </a:xfrm>
          <a:prstGeom prst="rect">
            <a:avLst/>
          </a:prstGeom>
        </p:spPr>
      </p:pic>
      <p:pic>
        <p:nvPicPr>
          <p:cNvPr id="82" name="Grafik 81"/>
          <p:cNvPicPr>
            <a:picLocks noChangeAspect="1"/>
          </p:cNvPicPr>
          <p:nvPr/>
        </p:nvPicPr>
        <p:blipFill>
          <a:blip r:embed="rId122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lc="http://schemas.openxmlformats.org/drawingml/2006/lockedCanvas" xmlns:asvg="http://schemas.microsoft.com/office/drawing/2016/SVG/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r:embed="rId1019"/>
              </a:ext>
            </a:extLst>
          </a:blip>
          <a:stretch>
            <a:fillRect/>
          </a:stretch>
        </p:blipFill>
        <p:spPr>
          <a:xfrm>
            <a:off x="1094238" y="3788866"/>
            <a:ext cx="367364" cy="367364"/>
          </a:xfrm>
          <a:prstGeom prst="rect">
            <a:avLst/>
          </a:prstGeom>
        </p:spPr>
      </p:pic>
      <p:pic>
        <p:nvPicPr>
          <p:cNvPr id="57" name="Grafik 56"/>
          <p:cNvPicPr>
            <a:picLocks noChangeAspect="1"/>
          </p:cNvPicPr>
          <p:nvPr/>
        </p:nvPicPr>
        <p:blipFill>
          <a:blip r:embed="rId122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643"/>
              </a:ext>
            </a:extLst>
          </a:blip>
          <a:stretch>
            <a:fillRect/>
          </a:stretch>
        </p:blipFill>
        <p:spPr>
          <a:xfrm>
            <a:off x="919118" y="4754005"/>
            <a:ext cx="450546" cy="450546"/>
          </a:xfrm>
          <a:prstGeom prst="rect">
            <a:avLst/>
          </a:prstGeom>
        </p:spPr>
      </p:pic>
      <p:pic>
        <p:nvPicPr>
          <p:cNvPr id="58" name="Grafik 57"/>
          <p:cNvPicPr>
            <a:picLocks noChangeAspect="1"/>
          </p:cNvPicPr>
          <p:nvPr/>
        </p:nvPicPr>
        <p:blipFill>
          <a:blip r:embed="rId122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svg="http://schemas.microsoft.com/office/drawing/2016/SVG/main" xmlns:lc="http://schemas.openxmlformats.org/drawingml/2006/lockedCanvas" r:embed="rId297"/>
              </a:ext>
            </a:extLst>
          </a:blip>
          <a:stretch>
            <a:fillRect/>
          </a:stretch>
        </p:blipFill>
        <p:spPr>
          <a:xfrm>
            <a:off x="2001643" y="1116169"/>
            <a:ext cx="404534" cy="404534"/>
          </a:xfrm>
          <a:prstGeom prst="rect">
            <a:avLst/>
          </a:prstGeom>
        </p:spPr>
      </p:pic>
      <p:cxnSp>
        <p:nvCxnSpPr>
          <p:cNvPr id="63" name="Gerade Verbindung mit Pfeil 62"/>
          <p:cNvCxnSpPr>
            <a:cxnSpLocks/>
            <a:stCxn id="42" idx="0"/>
          </p:cNvCxnSpPr>
          <p:nvPr/>
        </p:nvCxnSpPr>
        <p:spPr>
          <a:xfrm flipV="1">
            <a:off x="5607928" y="2386271"/>
            <a:ext cx="458072" cy="570178"/>
          </a:xfrm>
          <a:prstGeom prst="straightConnector1">
            <a:avLst/>
          </a:prstGeom>
          <a:ln cap="rnd">
            <a:solidFill>
              <a:schemeClr val="bg1">
                <a:lumMod val="5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79" name="Gerade Verbindung mit Pfeil 78">
            <a:extLst>
              <a:ext uri="{FF2B5EF4-FFF2-40B4-BE49-F238E27FC236}">
                <a16:creationId xmlns:a16="http://schemas.microsoft.com/office/drawing/2014/main" id="{6EFC5EEC-55FA-4FC7-B7F7-63E96684F119}"/>
              </a:ext>
            </a:extLst>
          </p:cNvPr>
          <p:cNvCxnSpPr>
            <a:cxnSpLocks/>
          </p:cNvCxnSpPr>
          <p:nvPr/>
        </p:nvCxnSpPr>
        <p:spPr>
          <a:xfrm>
            <a:off x="4374714" y="1740443"/>
            <a:ext cx="845358" cy="1212631"/>
          </a:xfrm>
          <a:prstGeom prst="straightConnector1">
            <a:avLst/>
          </a:prstGeom>
          <a:ln>
            <a:solidFill>
              <a:schemeClr val="bg1">
                <a:lumMod val="50000"/>
              </a:schemeClr>
            </a:solidFill>
            <a:prstDash val="dash"/>
            <a:headEnd type="none"/>
            <a:tailEnd type="arrow"/>
          </a:ln>
        </p:spPr>
        <p:style>
          <a:lnRef idx="1">
            <a:schemeClr val="accent1"/>
          </a:lnRef>
          <a:fillRef idx="0">
            <a:schemeClr val="accent1"/>
          </a:fillRef>
          <a:effectRef idx="0">
            <a:schemeClr val="accent1"/>
          </a:effectRef>
          <a:fontRef idx="minor">
            <a:schemeClr val="tx1"/>
          </a:fontRef>
        </p:style>
      </p:cxnSp>
      <p:sp>
        <p:nvSpPr>
          <p:cNvPr id="14" name="Fußzeilenplatzhalter 13"/>
          <p:cNvSpPr>
            <a:spLocks noGrp="1"/>
          </p:cNvSpPr>
          <p:nvPr>
            <p:ph type="ftr" sz="quarter" idx="11"/>
          </p:nvPr>
        </p:nvSpPr>
        <p:spPr>
          <a:xfrm>
            <a:off x="1972231" y="6279764"/>
            <a:ext cx="5900311" cy="700187"/>
          </a:xfrm>
        </p:spPr>
        <p:txBody>
          <a:bodyPr/>
          <a:lstStyle/>
          <a:p>
            <a:r>
              <a:rPr lang="de-DE" dirty="0" smtClean="0"/>
              <a:t>Prüfungsbereich Wirtschafts- und Sozialkunde – Kaufmännische </a:t>
            </a:r>
            <a:r>
              <a:rPr lang="de-DE" dirty="0" smtClean="0"/>
              <a:t>Berufsschule</a:t>
            </a:r>
          </a:p>
          <a:p>
            <a:endParaRPr lang="de-DE" sz="800" dirty="0">
              <a:solidFill>
                <a:schemeClr val="tx1"/>
              </a:solidFill>
            </a:endParaRPr>
          </a:p>
          <a:p>
            <a:r>
              <a:rPr lang="de-DE" sz="600" dirty="0" smtClean="0">
                <a:solidFill>
                  <a:schemeClr val="tx1"/>
                </a:solidFill>
              </a:rPr>
              <a:t>Quelle:</a:t>
            </a:r>
            <a:r>
              <a:rPr lang="de-DE" sz="600" dirty="0" smtClean="0"/>
              <a:t> </a:t>
            </a:r>
            <a:r>
              <a:rPr lang="de-DE" sz="600" u="sng" dirty="0">
                <a:hlinkClick r:id="rId1228"/>
              </a:rPr>
              <a:t>https://www.schule-bw.de/faecher-und-schularten/berufliche-schularten/berufsschule/lernfelder/wirtschaft-und-verwaltung/wiso</a:t>
            </a:r>
            <a:r>
              <a:rPr lang="de-DE" sz="600" dirty="0"/>
              <a:t> </a:t>
            </a:r>
            <a:r>
              <a:rPr lang="de-DE" sz="600" dirty="0">
                <a:solidFill>
                  <a:schemeClr val="tx1"/>
                </a:solidFill>
              </a:rPr>
              <a:t>(Zugriff 30.08.2021)</a:t>
            </a:r>
          </a:p>
          <a:p>
            <a:endParaRPr lang="de-DE" dirty="0"/>
          </a:p>
        </p:txBody>
      </p:sp>
      <p:sp>
        <p:nvSpPr>
          <p:cNvPr id="15" name="Datumsplatzhalter 14"/>
          <p:cNvSpPr>
            <a:spLocks noGrp="1"/>
          </p:cNvSpPr>
          <p:nvPr>
            <p:ph type="dt" sz="half" idx="10"/>
          </p:nvPr>
        </p:nvSpPr>
        <p:spPr/>
        <p:txBody>
          <a:bodyPr/>
          <a:lstStyle/>
          <a:p>
            <a:r>
              <a:rPr lang="de-DE" dirty="0" smtClean="0"/>
              <a:t>Stand: 2021</a:t>
            </a:r>
            <a:endParaRPr lang="de-DE" b="1" dirty="0"/>
          </a:p>
        </p:txBody>
      </p:sp>
    </p:spTree>
    <p:extLst>
      <p:ext uri="{BB962C8B-B14F-4D97-AF65-F5344CB8AC3E}">
        <p14:creationId xmlns:p14="http://schemas.microsoft.com/office/powerpoint/2010/main" val="1829649626"/>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Words>
  <PresentationFormat>Bildschirmpräsentation (4:3)</PresentationFormat>
  <Paragraphs>39</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Times New Roman</vt:lpstr>
      <vt:lpstr>Larissa</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2021-05-25T12:43:32Z</cp:lastPrinted>
  <dcterms:created xsi:type="dcterms:W3CDTF">2017-10-01T16:54:20Z</dcterms:created>
  <dcterms:modified xsi:type="dcterms:W3CDTF">2021-08-30T09:44:54Z</dcterms:modified>
</cp:coreProperties>
</file>