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3" r:id="rId2"/>
    <p:sldId id="269" r:id="rId3"/>
    <p:sldId id="275" r:id="rId4"/>
    <p:sldId id="258" r:id="rId5"/>
    <p:sldId id="273" r:id="rId6"/>
    <p:sldId id="264" r:id="rId7"/>
    <p:sldId id="272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5C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58"/>
    <p:restoredTop sz="94626"/>
  </p:normalViewPr>
  <p:slideViewPr>
    <p:cSldViewPr snapToGrid="0">
      <p:cViewPr varScale="1">
        <p:scale>
          <a:sx n="121" d="100"/>
          <a:sy n="121" d="100"/>
        </p:scale>
        <p:origin x="41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571CD-7ECB-D39B-266A-5D84623F4D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6DB85AB-8536-D951-6BC4-B2671978AF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D505F74-AAB1-2427-0264-E4A6AED07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36FC-9B32-E146-BE36-0EB2548F582F}" type="datetimeFigureOut">
              <a:rPr lang="de-DE" smtClean="0"/>
              <a:t>02.01.24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A115E59-99D5-279E-BB7C-D7EC442A6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ACEE018-8A01-148A-9751-D6B7115D1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38BAA-67FA-EE49-A824-FDF03D50FA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9370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6D2B8C-65AE-114B-0DD6-990B53842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88426EC-44F1-84BA-7F20-CECAF1BB4B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2AFCD26-971E-2E59-E2BA-05AF3A69E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36FC-9B32-E146-BE36-0EB2548F582F}" type="datetimeFigureOut">
              <a:rPr lang="de-DE" smtClean="0"/>
              <a:t>02.01.24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B68F888-C433-D33D-C74A-BDC31CB21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A5B4432-A73E-EAAC-5ECB-690E16E4A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38BAA-67FA-EE49-A824-FDF03D50FA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5352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7012454-1B70-21D8-EDE5-A01D2F6DAD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E207632-7593-27A7-36D7-0AE0BE9C8F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FFE23C5-B961-51CE-067A-1AEDCEBEA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36FC-9B32-E146-BE36-0EB2548F582F}" type="datetimeFigureOut">
              <a:rPr lang="de-DE" smtClean="0"/>
              <a:t>02.01.24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006EB09-11E7-AD35-DE90-6C7F8EE88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FBBD7CD-E833-4DAB-1ACC-70EEFC069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38BAA-67FA-EE49-A824-FDF03D50FA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3666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D4E331-C79A-2AAA-F600-A0F4A9215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8BE3A06-C79C-0CD1-914A-D559E2D92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53BE10-0B90-C69A-2980-58E3B87C1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36FC-9B32-E146-BE36-0EB2548F582F}" type="datetimeFigureOut">
              <a:rPr lang="de-DE" smtClean="0"/>
              <a:t>02.01.24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074D0F5-71F3-CA71-F428-4AC079593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5A333E-4DE7-D869-3AC1-0267B7509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38BAA-67FA-EE49-A824-FDF03D50FA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5805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A96CD3-E1A7-D67B-A0C5-0546E174B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68ADB3A-CCC6-91BE-03C1-71CDDF7927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96B99DB-EBD8-4BCE-48B0-DE9A71865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36FC-9B32-E146-BE36-0EB2548F582F}" type="datetimeFigureOut">
              <a:rPr lang="de-DE" smtClean="0"/>
              <a:t>02.01.24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8C7105F-F38E-B094-D2BE-749318297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70731BE-D8B2-EF84-0ECB-406DA5181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38BAA-67FA-EE49-A824-FDF03D50FA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608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1F1948-3B77-76C6-1AA8-9D1FA6051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C3091EA-ECCA-512D-46E0-5D9CE55A5E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386E051-E653-6FEB-8836-F473BB3E66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3205389-F751-463F-91E5-D1F598170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36FC-9B32-E146-BE36-0EB2548F582F}" type="datetimeFigureOut">
              <a:rPr lang="de-DE" smtClean="0"/>
              <a:t>02.01.24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833D018-79A4-546C-6FAB-F552A6126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23D4C65-BDD3-34F7-9FD5-8996B1C8E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38BAA-67FA-EE49-A824-FDF03D50FA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2648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E30F95-59FA-302A-9D37-E47C269D0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0349B33-B01A-9C80-3BA2-70E08B2C4C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CC3C1BC-D614-7663-0996-11416AC1B7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0D47A2D-335C-BB4D-F724-CCA840C3D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546EABD-11B1-6AAF-E3A1-7BFC1345CA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000480B-4546-8138-1BAC-7009B08F0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36FC-9B32-E146-BE36-0EB2548F582F}" type="datetimeFigureOut">
              <a:rPr lang="de-DE" smtClean="0"/>
              <a:t>02.01.24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2A89615-F3D0-B205-66B3-39E0D9FA2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626CC71-C10D-A3FC-CDD1-7FB48A667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38BAA-67FA-EE49-A824-FDF03D50FA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8723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C433F4-8E8C-224E-85C2-D86D8B8D0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5622419-CEFD-9D42-3DB6-74DE49A08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36FC-9B32-E146-BE36-0EB2548F582F}" type="datetimeFigureOut">
              <a:rPr lang="de-DE" smtClean="0"/>
              <a:t>02.01.24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700DD49-E5D4-B3B4-809D-FE87AE244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59FB082-677A-CC6C-797F-0EA1F635F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38BAA-67FA-EE49-A824-FDF03D50FA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2225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CFD9F7E-1DBA-AE69-F596-484B57BB4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36FC-9B32-E146-BE36-0EB2548F582F}" type="datetimeFigureOut">
              <a:rPr lang="de-DE" smtClean="0"/>
              <a:t>02.01.24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210AE21-FE7D-791A-2505-E2CB1A972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CE69F7A-BA65-8C49-7718-F3F2C9D95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38BAA-67FA-EE49-A824-FDF03D50FA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647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B69221-D445-B756-73A8-392F8486D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9CA471-94B8-BACF-BFD3-97F8E17E9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AE11887-1E6D-E29F-7CC4-9FB28E0A46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D4902B7-49F7-13AE-C95E-1A7BA11BD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36FC-9B32-E146-BE36-0EB2548F582F}" type="datetimeFigureOut">
              <a:rPr lang="de-DE" smtClean="0"/>
              <a:t>02.01.24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7185448-96DA-E0DB-1BCA-A96CFFEA5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DA221BA-D932-5E47-89F9-A4FCF892A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38BAA-67FA-EE49-A824-FDF03D50FA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7203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97695B-B247-F159-F0BC-0E262C995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D986267-D5AE-5995-D29C-9803E10ED9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D1D6F1E-946D-6717-7371-E6E7217F2F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107042D-4101-D840-978D-BF2BB4BEE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36FC-9B32-E146-BE36-0EB2548F582F}" type="datetimeFigureOut">
              <a:rPr lang="de-DE" smtClean="0"/>
              <a:t>02.01.24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34D1C22-87AE-0F26-E91C-50DA5E442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5D15F3-8B8A-F725-382C-576407836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38BAA-67FA-EE49-A824-FDF03D50FA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8094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B054F12-74C3-6798-0F90-8C25DBA3B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644CEA6-3999-9745-9BC4-95C36C483D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F9329B6-3BFB-7C20-7875-272B5D4F3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636FC-9B32-E146-BE36-0EB2548F582F}" type="datetimeFigureOut">
              <a:rPr lang="de-DE" smtClean="0"/>
              <a:t>02.01.24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B3ECD8E-E1F1-64C9-F224-C4FA0044B1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C957521-00A6-1CCC-3CEE-F378974ED9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38BAA-67FA-EE49-A824-FDF03D50FA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9374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B7E24946-5BC1-69C7-FE67-767949CC1F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2982" y="3488960"/>
            <a:ext cx="8926513" cy="327897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de-DE" dirty="0"/>
              <a:t>Eröffnen Sie die Konferenz und Stellen Sie die </a:t>
            </a:r>
            <a:r>
              <a:rPr lang="de-DE" b="1" dirty="0" err="1"/>
              <a:t>Interessenvertreter:innen</a:t>
            </a:r>
            <a:r>
              <a:rPr lang="de-DE" b="1" dirty="0"/>
              <a:t> </a:t>
            </a:r>
            <a:r>
              <a:rPr lang="de-DE" dirty="0"/>
              <a:t>vor. </a:t>
            </a:r>
            <a:endParaRPr lang="de-DE" b="1" dirty="0"/>
          </a:p>
          <a:p>
            <a:pPr algn="l"/>
            <a:r>
              <a:rPr lang="de-DE" b="1" dirty="0"/>
              <a:t>Präsentation</a:t>
            </a:r>
          </a:p>
          <a:p>
            <a:pPr marL="342900" indent="-342900" algn="l">
              <a:buFont typeface="Courier New" panose="02070309020205020404" pitchFamily="49" charset="0"/>
              <a:buChar char="o"/>
            </a:pPr>
            <a:r>
              <a:rPr lang="de-DE" sz="2600" dirty="0"/>
              <a:t>Lassen Sie jede Interessengruppe den eigenen Standpunkt darstellen</a:t>
            </a:r>
            <a:endParaRPr lang="de-DE" b="1" dirty="0"/>
          </a:p>
          <a:p>
            <a:pPr algn="l"/>
            <a:r>
              <a:rPr lang="de-DE" b="1" dirty="0"/>
              <a:t>Diskussionsrunde</a:t>
            </a:r>
            <a:r>
              <a:rPr lang="de-DE" dirty="0"/>
              <a:t>: </a:t>
            </a:r>
          </a:p>
          <a:p>
            <a:pPr marL="342900" indent="-342900" algn="l">
              <a:buFont typeface="Courier New" panose="02070309020205020404" pitchFamily="49" charset="0"/>
              <a:buChar char="o"/>
            </a:pPr>
            <a:r>
              <a:rPr lang="de-DE" b="1" dirty="0"/>
              <a:t>Eröffnen</a:t>
            </a:r>
            <a:r>
              <a:rPr lang="de-DE" dirty="0"/>
              <a:t> Sie die </a:t>
            </a:r>
            <a:r>
              <a:rPr lang="de-DE" b="1" dirty="0"/>
              <a:t>Diskussionsrunde</a:t>
            </a:r>
            <a:endParaRPr lang="de-DE" dirty="0"/>
          </a:p>
          <a:p>
            <a:pPr marL="342900" indent="-342900" algn="l">
              <a:buFont typeface="Courier New" panose="02070309020205020404" pitchFamily="49" charset="0"/>
              <a:buChar char="o"/>
            </a:pPr>
            <a:r>
              <a:rPr lang="de-DE" dirty="0"/>
              <a:t>Achten Sie auf eine </a:t>
            </a:r>
            <a:r>
              <a:rPr lang="de-DE" b="1" dirty="0"/>
              <a:t>wertschätzende Diskussion </a:t>
            </a:r>
            <a:r>
              <a:rPr lang="de-DE" dirty="0"/>
              <a:t>und ungefähr </a:t>
            </a:r>
            <a:r>
              <a:rPr lang="de-DE" b="1" dirty="0"/>
              <a:t>gleiche Redeanteile </a:t>
            </a:r>
          </a:p>
          <a:p>
            <a:pPr marL="342900" indent="-342900" algn="l">
              <a:buFont typeface="Courier New" panose="02070309020205020404" pitchFamily="49" charset="0"/>
              <a:buChar char="o"/>
            </a:pPr>
            <a:r>
              <a:rPr lang="de-DE" dirty="0"/>
              <a:t>vertreten Sie die </a:t>
            </a:r>
            <a:r>
              <a:rPr lang="de-DE" b="1" dirty="0"/>
              <a:t>Position </a:t>
            </a:r>
            <a:r>
              <a:rPr lang="de-DE" b="1" dirty="0" err="1"/>
              <a:t>eines:r</a:t>
            </a:r>
            <a:r>
              <a:rPr lang="de-DE" b="1" dirty="0"/>
              <a:t> </a:t>
            </a:r>
            <a:r>
              <a:rPr lang="de-DE" b="1" dirty="0" err="1"/>
              <a:t>Bürgermeister:in</a:t>
            </a:r>
            <a:r>
              <a:rPr lang="de-DE" b="1" dirty="0"/>
              <a:t> </a:t>
            </a:r>
            <a:r>
              <a:rPr lang="de-DE" dirty="0"/>
              <a:t>(</a:t>
            </a:r>
            <a:r>
              <a:rPr lang="de-DE" dirty="0" err="1"/>
              <a:t>Bürgermeister:innen</a:t>
            </a:r>
            <a:r>
              <a:rPr lang="de-DE" dirty="0"/>
              <a:t> wollen wiedergewählt werden und sind daher an möglichst einvernehmlichen Lösungen interessiert)</a:t>
            </a:r>
          </a:p>
          <a:p>
            <a:pPr marL="342900" indent="-342900" algn="l">
              <a:buFont typeface="Courier New" panose="02070309020205020404" pitchFamily="49" charset="0"/>
              <a:buChar char="o"/>
            </a:pPr>
            <a:r>
              <a:rPr lang="de-DE" dirty="0"/>
              <a:t>Stellen Sie ggf. </a:t>
            </a:r>
            <a:r>
              <a:rPr lang="de-DE" b="1" dirty="0"/>
              <a:t>kritische Rückfragen</a:t>
            </a:r>
            <a:r>
              <a:rPr lang="de-DE" dirty="0"/>
              <a:t>, weisen Sie auf </a:t>
            </a:r>
            <a:r>
              <a:rPr lang="de-DE" b="1" dirty="0"/>
              <a:t>unlogische Aussagen </a:t>
            </a:r>
            <a:r>
              <a:rPr lang="de-DE" dirty="0"/>
              <a:t>hin, </a:t>
            </a:r>
            <a:r>
              <a:rPr lang="de-DE" b="1" dirty="0"/>
              <a:t>hinterfragen</a:t>
            </a:r>
            <a:r>
              <a:rPr lang="de-DE" dirty="0"/>
              <a:t> Sie bestimmte Positionen...  </a:t>
            </a:r>
          </a:p>
          <a:p>
            <a:pPr marL="342900" indent="-342900" algn="l">
              <a:buFont typeface="Courier New" panose="02070309020205020404" pitchFamily="49" charset="0"/>
              <a:buChar char="o"/>
            </a:pPr>
            <a:r>
              <a:rPr lang="de-DE" b="1" dirty="0"/>
              <a:t>Beenden</a:t>
            </a:r>
            <a:r>
              <a:rPr lang="de-DE" dirty="0"/>
              <a:t> Sie die </a:t>
            </a:r>
            <a:r>
              <a:rPr lang="de-DE" b="1" dirty="0"/>
              <a:t>Diskussion</a:t>
            </a:r>
            <a:r>
              <a:rPr lang="de-DE" dirty="0"/>
              <a:t> (nach maximal 20 Minuten), Danken Sie den </a:t>
            </a:r>
            <a:r>
              <a:rPr lang="de-DE" dirty="0" err="1"/>
              <a:t>Expert:innen</a:t>
            </a:r>
            <a:r>
              <a:rPr lang="de-DE" dirty="0"/>
              <a:t> </a:t>
            </a: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73465B84-2FEC-9B49-8F9A-28BA5BB56DE9}"/>
              </a:ext>
            </a:extLst>
          </p:cNvPr>
          <p:cNvGrpSpPr/>
          <p:nvPr/>
        </p:nvGrpSpPr>
        <p:grpSpPr>
          <a:xfrm rot="10800000">
            <a:off x="999710" y="425077"/>
            <a:ext cx="10532511" cy="1449052"/>
            <a:chOff x="999710" y="425077"/>
            <a:chExt cx="10532511" cy="1449052"/>
          </a:xfrm>
        </p:grpSpPr>
        <p:grpSp>
          <p:nvGrpSpPr>
            <p:cNvPr id="18" name="Gruppieren 17">
              <a:extLst>
                <a:ext uri="{FF2B5EF4-FFF2-40B4-BE49-F238E27FC236}">
                  <a16:creationId xmlns:a16="http://schemas.microsoft.com/office/drawing/2014/main" id="{55678588-6D35-3DF4-7922-A68101ADB852}"/>
                </a:ext>
              </a:extLst>
            </p:cNvPr>
            <p:cNvGrpSpPr/>
            <p:nvPr/>
          </p:nvGrpSpPr>
          <p:grpSpPr>
            <a:xfrm>
              <a:off x="999710" y="425077"/>
              <a:ext cx="10532511" cy="1449052"/>
              <a:chOff x="999710" y="425077"/>
              <a:chExt cx="10532511" cy="1449052"/>
            </a:xfrm>
          </p:grpSpPr>
          <p:sp>
            <p:nvSpPr>
              <p:cNvPr id="21" name="Textfeld 20">
                <a:extLst>
                  <a:ext uri="{FF2B5EF4-FFF2-40B4-BE49-F238E27FC236}">
                    <a16:creationId xmlns:a16="http://schemas.microsoft.com/office/drawing/2014/main" id="{052EC436-5F0E-B6A6-8051-F201CD639858}"/>
                  </a:ext>
                </a:extLst>
              </p:cNvPr>
              <p:cNvSpPr txBox="1"/>
              <p:nvPr/>
            </p:nvSpPr>
            <p:spPr>
              <a:xfrm>
                <a:off x="2528632" y="434129"/>
                <a:ext cx="9003589" cy="1440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 rtlCol="0">
                <a:noAutofit/>
              </a:bodyPr>
              <a:lstStyle/>
              <a:p>
                <a:pPr algn="ctr"/>
                <a:r>
                  <a:rPr lang="de-DE" sz="2400" dirty="0"/>
                  <a:t>Rollenkarte</a:t>
                </a:r>
                <a:r>
                  <a:rPr lang="de-DE" sz="3200" dirty="0"/>
                  <a:t> </a:t>
                </a:r>
                <a:br>
                  <a:rPr lang="de-DE" sz="3200" dirty="0"/>
                </a:br>
                <a:r>
                  <a:rPr lang="de-DE" sz="4000" dirty="0"/>
                  <a:t>Oberbürgermeister / Oberbürgermeisterin</a:t>
                </a:r>
                <a:endParaRPr lang="de-DE" sz="7200" dirty="0"/>
              </a:p>
            </p:txBody>
          </p:sp>
          <p:sp>
            <p:nvSpPr>
              <p:cNvPr id="22" name="Rechteck 21">
                <a:extLst>
                  <a:ext uri="{FF2B5EF4-FFF2-40B4-BE49-F238E27FC236}">
                    <a16:creationId xmlns:a16="http://schemas.microsoft.com/office/drawing/2014/main" id="{0C1633A5-B4FC-45E3-E6E9-46EA4E1FDFA7}"/>
                  </a:ext>
                </a:extLst>
              </p:cNvPr>
              <p:cNvSpPr/>
              <p:nvPr/>
            </p:nvSpPr>
            <p:spPr>
              <a:xfrm>
                <a:off x="999710" y="425077"/>
                <a:ext cx="1617845" cy="1440000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pic>
          <p:nvPicPr>
            <p:cNvPr id="25" name="Grafik 24">
              <a:extLst>
                <a:ext uri="{FF2B5EF4-FFF2-40B4-BE49-F238E27FC236}">
                  <a16:creationId xmlns:a16="http://schemas.microsoft.com/office/drawing/2014/main" id="{632A7E56-43B7-73DC-BBD3-FBFA1EDEE2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88632" y="425077"/>
              <a:ext cx="1440000" cy="1440000"/>
            </a:xfrm>
            <a:prstGeom prst="rect">
              <a:avLst/>
            </a:prstGeom>
          </p:spPr>
        </p:pic>
      </p:grp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1D1D8F45-B1E4-4744-4F89-3E39A8B0EFD6}"/>
              </a:ext>
            </a:extLst>
          </p:cNvPr>
          <p:cNvGrpSpPr/>
          <p:nvPr/>
        </p:nvGrpSpPr>
        <p:grpSpPr>
          <a:xfrm>
            <a:off x="10169894" y="3490743"/>
            <a:ext cx="1370312" cy="1637702"/>
            <a:chOff x="10190316" y="3215758"/>
            <a:chExt cx="1370312" cy="1637702"/>
          </a:xfrm>
        </p:grpSpPr>
        <p:grpSp>
          <p:nvGrpSpPr>
            <p:cNvPr id="4" name="Gruppieren 3">
              <a:extLst>
                <a:ext uri="{FF2B5EF4-FFF2-40B4-BE49-F238E27FC236}">
                  <a16:creationId xmlns:a16="http://schemas.microsoft.com/office/drawing/2014/main" id="{CB9B20A0-953E-36B9-6B6E-F7FA8E3FD09E}"/>
                </a:ext>
              </a:extLst>
            </p:cNvPr>
            <p:cNvGrpSpPr/>
            <p:nvPr/>
          </p:nvGrpSpPr>
          <p:grpSpPr>
            <a:xfrm>
              <a:off x="10222761" y="3561567"/>
              <a:ext cx="1303242" cy="1291893"/>
              <a:chOff x="10450513" y="2721882"/>
              <a:chExt cx="1303242" cy="1291893"/>
            </a:xfrm>
          </p:grpSpPr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6D54B5AE-52E9-1EDA-F363-88DAB2D87925}"/>
                  </a:ext>
                </a:extLst>
              </p:cNvPr>
              <p:cNvSpPr txBox="1"/>
              <p:nvPr/>
            </p:nvSpPr>
            <p:spPr>
              <a:xfrm>
                <a:off x="10450513" y="3429000"/>
                <a:ext cx="130324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dirty="0"/>
                  <a:t>10 Minuten</a:t>
                </a:r>
              </a:p>
              <a:p>
                <a:r>
                  <a:rPr lang="de-DE" sz="14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(2 x 5 Minuten)</a:t>
                </a:r>
              </a:p>
            </p:txBody>
          </p:sp>
          <p:pic>
            <p:nvPicPr>
              <p:cNvPr id="6" name="Grafik 5">
                <a:extLst>
                  <a:ext uri="{FF2B5EF4-FFF2-40B4-BE49-F238E27FC236}">
                    <a16:creationId xmlns:a16="http://schemas.microsoft.com/office/drawing/2014/main" id="{3DAA4964-4245-3805-CBC7-270F7FC4797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696576" y="2721882"/>
                <a:ext cx="720000" cy="720000"/>
              </a:xfrm>
              <a:prstGeom prst="rect">
                <a:avLst/>
              </a:prstGeom>
            </p:spPr>
          </p:pic>
        </p:grpSp>
        <p:sp>
          <p:nvSpPr>
            <p:cNvPr id="7" name="Textfeld 6">
              <a:extLst>
                <a:ext uri="{FF2B5EF4-FFF2-40B4-BE49-F238E27FC236}">
                  <a16:creationId xmlns:a16="http://schemas.microsoft.com/office/drawing/2014/main" id="{132ED0AF-0490-E664-30FA-364A680F9B9F}"/>
                </a:ext>
              </a:extLst>
            </p:cNvPr>
            <p:cNvSpPr txBox="1"/>
            <p:nvPr/>
          </p:nvSpPr>
          <p:spPr>
            <a:xfrm>
              <a:off x="10190316" y="3215758"/>
              <a:ext cx="13703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/>
                <a:t>Präsentation</a:t>
              </a:r>
            </a:p>
          </p:txBody>
        </p:sp>
      </p:grp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1CC0EEF5-140C-06D1-1EE7-D56045148438}"/>
              </a:ext>
            </a:extLst>
          </p:cNvPr>
          <p:cNvGrpSpPr/>
          <p:nvPr/>
        </p:nvGrpSpPr>
        <p:grpSpPr>
          <a:xfrm>
            <a:off x="10263190" y="5301334"/>
            <a:ext cx="1277016" cy="1435976"/>
            <a:chOff x="10248987" y="5128445"/>
            <a:chExt cx="1277016" cy="1435976"/>
          </a:xfrm>
        </p:grpSpPr>
        <p:grpSp>
          <p:nvGrpSpPr>
            <p:cNvPr id="12" name="Gruppieren 11">
              <a:extLst>
                <a:ext uri="{FF2B5EF4-FFF2-40B4-BE49-F238E27FC236}">
                  <a16:creationId xmlns:a16="http://schemas.microsoft.com/office/drawing/2014/main" id="{35EE3D46-4E73-0729-F12A-98C2311F159D}"/>
                </a:ext>
              </a:extLst>
            </p:cNvPr>
            <p:cNvGrpSpPr/>
            <p:nvPr/>
          </p:nvGrpSpPr>
          <p:grpSpPr>
            <a:xfrm>
              <a:off x="10248987" y="5487971"/>
              <a:ext cx="1277016" cy="1076450"/>
              <a:chOff x="10450513" y="2721882"/>
              <a:chExt cx="1277016" cy="1076450"/>
            </a:xfrm>
          </p:grpSpPr>
          <p:sp>
            <p:nvSpPr>
              <p:cNvPr id="13" name="Textfeld 12">
                <a:extLst>
                  <a:ext uri="{FF2B5EF4-FFF2-40B4-BE49-F238E27FC236}">
                    <a16:creationId xmlns:a16="http://schemas.microsoft.com/office/drawing/2014/main" id="{D986AF8D-0269-4B19-F96E-3AE02EA70C79}"/>
                  </a:ext>
                </a:extLst>
              </p:cNvPr>
              <p:cNvSpPr txBox="1"/>
              <p:nvPr/>
            </p:nvSpPr>
            <p:spPr>
              <a:xfrm>
                <a:off x="10450513" y="3429000"/>
                <a:ext cx="12770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dirty="0"/>
                  <a:t>20 Minuten</a:t>
                </a:r>
              </a:p>
            </p:txBody>
          </p:sp>
          <p:pic>
            <p:nvPicPr>
              <p:cNvPr id="14" name="Grafik 13">
                <a:extLst>
                  <a:ext uri="{FF2B5EF4-FFF2-40B4-BE49-F238E27FC236}">
                    <a16:creationId xmlns:a16="http://schemas.microsoft.com/office/drawing/2014/main" id="{BD2A22C2-4D2F-4152-66F8-2A586DC5D7C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696576" y="2721882"/>
                <a:ext cx="720000" cy="720000"/>
              </a:xfrm>
              <a:prstGeom prst="rect">
                <a:avLst/>
              </a:prstGeom>
            </p:spPr>
          </p:pic>
        </p:grpSp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D2B1194D-61CE-D86F-2291-0A4043480B03}"/>
                </a:ext>
              </a:extLst>
            </p:cNvPr>
            <p:cNvSpPr txBox="1"/>
            <p:nvPr/>
          </p:nvSpPr>
          <p:spPr>
            <a:xfrm>
              <a:off x="10270467" y="5128445"/>
              <a:ext cx="11691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/>
                <a:t>Diskussion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45376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B7E24946-5BC1-69C7-FE67-767949CC1F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2982" y="3488960"/>
            <a:ext cx="8926513" cy="3278970"/>
          </a:xfrm>
        </p:spPr>
        <p:txBody>
          <a:bodyPr>
            <a:normAutofit fontScale="92500" lnSpcReduction="10000"/>
          </a:bodyPr>
          <a:lstStyle/>
          <a:p>
            <a:pPr marL="342900" indent="-342900" algn="l">
              <a:buFont typeface="Wingdings" pitchFamily="2" charset="2"/>
              <a:buChar char="§"/>
            </a:pPr>
            <a:r>
              <a:rPr lang="de-DE" b="1" dirty="0"/>
              <a:t>Unterstützen</a:t>
            </a:r>
            <a:r>
              <a:rPr lang="de-DE" dirty="0"/>
              <a:t> Sie die Oberbürgermeisterin / den Oberbürgermeister, vertreten Sie diese Position und geben Sie Hinweise, wenn Redezeiten überschritten werden.</a:t>
            </a:r>
          </a:p>
          <a:p>
            <a:pPr marL="342900" indent="-342900" algn="l">
              <a:buFont typeface="Wingdings" pitchFamily="2" charset="2"/>
              <a:buChar char="§"/>
            </a:pPr>
            <a:r>
              <a:rPr lang="de-DE" dirty="0"/>
              <a:t>Stellen Sie ggf. </a:t>
            </a:r>
            <a:r>
              <a:rPr lang="de-DE" b="1" dirty="0"/>
              <a:t>kritische Rückfragen</a:t>
            </a:r>
            <a:r>
              <a:rPr lang="de-DE" dirty="0"/>
              <a:t>, weisen Sie auf </a:t>
            </a:r>
            <a:r>
              <a:rPr lang="de-DE" b="1" dirty="0"/>
              <a:t>unlogische Aussagen </a:t>
            </a:r>
            <a:r>
              <a:rPr lang="de-DE" dirty="0"/>
              <a:t>hin, </a:t>
            </a:r>
            <a:r>
              <a:rPr lang="de-DE" b="1" dirty="0"/>
              <a:t>hinterfragen</a:t>
            </a:r>
            <a:r>
              <a:rPr lang="de-DE" dirty="0"/>
              <a:t> Sie bestimmte Positionen...  </a:t>
            </a:r>
          </a:p>
          <a:p>
            <a:pPr marL="342900" indent="-342900" algn="l">
              <a:buFont typeface="Wingdings" pitchFamily="2" charset="2"/>
              <a:buChar char="§"/>
            </a:pPr>
            <a:r>
              <a:rPr lang="de-DE" dirty="0"/>
              <a:t>Die </a:t>
            </a:r>
            <a:r>
              <a:rPr lang="de-DE" b="1" dirty="0"/>
              <a:t>Präsentationen</a:t>
            </a:r>
            <a:r>
              <a:rPr lang="de-DE" dirty="0"/>
              <a:t> sollten jeweils nicht länger als 5 Minuten dauern. </a:t>
            </a:r>
          </a:p>
          <a:p>
            <a:pPr marL="342900" indent="-342900" algn="l">
              <a:buFont typeface="Wingdings" pitchFamily="2" charset="2"/>
              <a:buChar char="§"/>
            </a:pPr>
            <a:r>
              <a:rPr lang="de-DE" dirty="0"/>
              <a:t>Die </a:t>
            </a:r>
            <a:r>
              <a:rPr lang="de-DE" b="1" dirty="0"/>
              <a:t>Diskussionsrunde</a:t>
            </a:r>
            <a:r>
              <a:rPr lang="de-DE" dirty="0"/>
              <a:t> soll nicht länger als 20 Minuten dauern. </a:t>
            </a:r>
          </a:p>
          <a:p>
            <a:pPr marL="342900" indent="-342900" algn="l">
              <a:buFont typeface="Wingdings" pitchFamily="2" charset="2"/>
              <a:buChar char="§"/>
            </a:pPr>
            <a:r>
              <a:rPr lang="de-DE" dirty="0"/>
              <a:t>Achten Sie darauf, dass die </a:t>
            </a:r>
            <a:r>
              <a:rPr lang="de-DE" b="1" dirty="0"/>
              <a:t>Redeanteile</a:t>
            </a:r>
            <a:r>
              <a:rPr lang="de-DE" dirty="0"/>
              <a:t> jeder Expertin / jedes Experten ungefähr gleich sind.</a:t>
            </a: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D0358315-B58B-8BE6-C89D-F4A07AD1EB47}"/>
              </a:ext>
            </a:extLst>
          </p:cNvPr>
          <p:cNvGrpSpPr/>
          <p:nvPr/>
        </p:nvGrpSpPr>
        <p:grpSpPr>
          <a:xfrm rot="10800000">
            <a:off x="999710" y="425077"/>
            <a:ext cx="10532512" cy="1449052"/>
            <a:chOff x="999710" y="425077"/>
            <a:chExt cx="10532512" cy="1449052"/>
          </a:xfrm>
        </p:grpSpPr>
        <p:grpSp>
          <p:nvGrpSpPr>
            <p:cNvPr id="18" name="Gruppieren 17">
              <a:extLst>
                <a:ext uri="{FF2B5EF4-FFF2-40B4-BE49-F238E27FC236}">
                  <a16:creationId xmlns:a16="http://schemas.microsoft.com/office/drawing/2014/main" id="{55678588-6D35-3DF4-7922-A68101ADB852}"/>
                </a:ext>
              </a:extLst>
            </p:cNvPr>
            <p:cNvGrpSpPr/>
            <p:nvPr/>
          </p:nvGrpSpPr>
          <p:grpSpPr>
            <a:xfrm>
              <a:off x="999710" y="425077"/>
              <a:ext cx="10532512" cy="1449052"/>
              <a:chOff x="999710" y="425077"/>
              <a:chExt cx="10532512" cy="1449052"/>
            </a:xfrm>
          </p:grpSpPr>
          <p:sp>
            <p:nvSpPr>
              <p:cNvPr id="21" name="Textfeld 20">
                <a:extLst>
                  <a:ext uri="{FF2B5EF4-FFF2-40B4-BE49-F238E27FC236}">
                    <a16:creationId xmlns:a16="http://schemas.microsoft.com/office/drawing/2014/main" id="{052EC436-5F0E-B6A6-8051-F201CD639858}"/>
                  </a:ext>
                </a:extLst>
              </p:cNvPr>
              <p:cNvSpPr txBox="1"/>
              <p:nvPr/>
            </p:nvSpPr>
            <p:spPr>
              <a:xfrm>
                <a:off x="1339642" y="434129"/>
                <a:ext cx="10192580" cy="1440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 rtlCol="0">
                <a:noAutofit/>
              </a:bodyPr>
              <a:lstStyle/>
              <a:p>
                <a:pPr algn="ctr"/>
                <a:r>
                  <a:rPr lang="de-DE" sz="2400" dirty="0"/>
                  <a:t>Rollenkarte</a:t>
                </a:r>
                <a:r>
                  <a:rPr lang="de-DE" sz="3200" dirty="0"/>
                  <a:t> </a:t>
                </a:r>
                <a:br>
                  <a:rPr lang="de-DE" sz="3200" dirty="0"/>
                </a:br>
                <a:r>
                  <a:rPr lang="de-DE" sz="6000" dirty="0"/>
                  <a:t>Landrat / Landrätin</a:t>
                </a:r>
                <a:endParaRPr lang="de-DE" sz="7200" dirty="0"/>
              </a:p>
            </p:txBody>
          </p:sp>
          <p:sp>
            <p:nvSpPr>
              <p:cNvPr id="22" name="Rechteck 21">
                <a:extLst>
                  <a:ext uri="{FF2B5EF4-FFF2-40B4-BE49-F238E27FC236}">
                    <a16:creationId xmlns:a16="http://schemas.microsoft.com/office/drawing/2014/main" id="{0C1633A5-B4FC-45E3-E6E9-46EA4E1FDFA7}"/>
                  </a:ext>
                </a:extLst>
              </p:cNvPr>
              <p:cNvSpPr/>
              <p:nvPr/>
            </p:nvSpPr>
            <p:spPr>
              <a:xfrm>
                <a:off x="999710" y="425077"/>
                <a:ext cx="1617845" cy="1440000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pic>
          <p:nvPicPr>
            <p:cNvPr id="2" name="Grafik 1">
              <a:extLst>
                <a:ext uri="{FF2B5EF4-FFF2-40B4-BE49-F238E27FC236}">
                  <a16:creationId xmlns:a16="http://schemas.microsoft.com/office/drawing/2014/main" id="{7E0B1E61-8409-9F32-6F8B-7130E78429D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92982" y="524129"/>
              <a:ext cx="1260000" cy="1260000"/>
            </a:xfrm>
            <a:prstGeom prst="rect">
              <a:avLst/>
            </a:prstGeom>
          </p:spPr>
        </p:pic>
      </p:grp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13E74F83-491C-1E31-2B1C-AC9D51707584}"/>
              </a:ext>
            </a:extLst>
          </p:cNvPr>
          <p:cNvGrpSpPr/>
          <p:nvPr/>
        </p:nvGrpSpPr>
        <p:grpSpPr>
          <a:xfrm>
            <a:off x="10169894" y="3490743"/>
            <a:ext cx="1370312" cy="1637702"/>
            <a:chOff x="10190316" y="3215758"/>
            <a:chExt cx="1370312" cy="1637702"/>
          </a:xfrm>
        </p:grpSpPr>
        <p:grpSp>
          <p:nvGrpSpPr>
            <p:cNvPr id="6" name="Gruppieren 5">
              <a:extLst>
                <a:ext uri="{FF2B5EF4-FFF2-40B4-BE49-F238E27FC236}">
                  <a16:creationId xmlns:a16="http://schemas.microsoft.com/office/drawing/2014/main" id="{44D66EDA-4C56-A203-B053-41DD920DEC84}"/>
                </a:ext>
              </a:extLst>
            </p:cNvPr>
            <p:cNvGrpSpPr/>
            <p:nvPr/>
          </p:nvGrpSpPr>
          <p:grpSpPr>
            <a:xfrm>
              <a:off x="10222761" y="3561567"/>
              <a:ext cx="1303242" cy="1291893"/>
              <a:chOff x="10450513" y="2721882"/>
              <a:chExt cx="1303242" cy="1291893"/>
            </a:xfrm>
          </p:grpSpPr>
          <p:sp>
            <p:nvSpPr>
              <p:cNvPr id="8" name="Textfeld 7">
                <a:extLst>
                  <a:ext uri="{FF2B5EF4-FFF2-40B4-BE49-F238E27FC236}">
                    <a16:creationId xmlns:a16="http://schemas.microsoft.com/office/drawing/2014/main" id="{6DCA37C9-E611-ABB3-37D6-4D69EA603D5D}"/>
                  </a:ext>
                </a:extLst>
              </p:cNvPr>
              <p:cNvSpPr txBox="1"/>
              <p:nvPr/>
            </p:nvSpPr>
            <p:spPr>
              <a:xfrm>
                <a:off x="10450513" y="3429000"/>
                <a:ext cx="130324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dirty="0"/>
                  <a:t>10 Minuten</a:t>
                </a:r>
              </a:p>
              <a:p>
                <a:r>
                  <a:rPr lang="de-DE" sz="14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(2 x 5 Minuten)</a:t>
                </a:r>
              </a:p>
            </p:txBody>
          </p:sp>
          <p:pic>
            <p:nvPicPr>
              <p:cNvPr id="9" name="Grafik 8">
                <a:extLst>
                  <a:ext uri="{FF2B5EF4-FFF2-40B4-BE49-F238E27FC236}">
                    <a16:creationId xmlns:a16="http://schemas.microsoft.com/office/drawing/2014/main" id="{F9B0EF7C-240E-0FA5-F1AD-42E5731DAA0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0696576" y="2721882"/>
                <a:ext cx="720000" cy="720000"/>
              </a:xfrm>
              <a:prstGeom prst="rect">
                <a:avLst/>
              </a:prstGeom>
            </p:spPr>
          </p:pic>
        </p:grpSp>
        <p:sp>
          <p:nvSpPr>
            <p:cNvPr id="7" name="Textfeld 6">
              <a:extLst>
                <a:ext uri="{FF2B5EF4-FFF2-40B4-BE49-F238E27FC236}">
                  <a16:creationId xmlns:a16="http://schemas.microsoft.com/office/drawing/2014/main" id="{C064F796-D32A-3DC4-C7C6-34A9E9450381}"/>
                </a:ext>
              </a:extLst>
            </p:cNvPr>
            <p:cNvSpPr txBox="1"/>
            <p:nvPr/>
          </p:nvSpPr>
          <p:spPr>
            <a:xfrm>
              <a:off x="10190316" y="3215758"/>
              <a:ext cx="13703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/>
                <a:t>Präsentation</a:t>
              </a:r>
            </a:p>
          </p:txBody>
        </p:sp>
      </p:grp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9C9D2B4D-DAF6-E0DB-3066-D36E7AE77D8A}"/>
              </a:ext>
            </a:extLst>
          </p:cNvPr>
          <p:cNvGrpSpPr/>
          <p:nvPr/>
        </p:nvGrpSpPr>
        <p:grpSpPr>
          <a:xfrm>
            <a:off x="10263190" y="5301334"/>
            <a:ext cx="1277016" cy="1435976"/>
            <a:chOff x="10248987" y="5128445"/>
            <a:chExt cx="1277016" cy="1435976"/>
          </a:xfrm>
        </p:grpSpPr>
        <p:grpSp>
          <p:nvGrpSpPr>
            <p:cNvPr id="11" name="Gruppieren 10">
              <a:extLst>
                <a:ext uri="{FF2B5EF4-FFF2-40B4-BE49-F238E27FC236}">
                  <a16:creationId xmlns:a16="http://schemas.microsoft.com/office/drawing/2014/main" id="{83D344C7-1B61-5F9A-DD6B-6D959A494C8C}"/>
                </a:ext>
              </a:extLst>
            </p:cNvPr>
            <p:cNvGrpSpPr/>
            <p:nvPr/>
          </p:nvGrpSpPr>
          <p:grpSpPr>
            <a:xfrm>
              <a:off x="10248987" y="5487971"/>
              <a:ext cx="1277016" cy="1076450"/>
              <a:chOff x="10450513" y="2721882"/>
              <a:chExt cx="1277016" cy="1076450"/>
            </a:xfrm>
          </p:grpSpPr>
          <p:sp>
            <p:nvSpPr>
              <p:cNvPr id="13" name="Textfeld 12">
                <a:extLst>
                  <a:ext uri="{FF2B5EF4-FFF2-40B4-BE49-F238E27FC236}">
                    <a16:creationId xmlns:a16="http://schemas.microsoft.com/office/drawing/2014/main" id="{B287A7F9-ADA8-856C-3D20-EB660AD4993E}"/>
                  </a:ext>
                </a:extLst>
              </p:cNvPr>
              <p:cNvSpPr txBox="1"/>
              <p:nvPr/>
            </p:nvSpPr>
            <p:spPr>
              <a:xfrm>
                <a:off x="10450513" y="3429000"/>
                <a:ext cx="12770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dirty="0"/>
                  <a:t>20 Minuten</a:t>
                </a:r>
              </a:p>
            </p:txBody>
          </p:sp>
          <p:pic>
            <p:nvPicPr>
              <p:cNvPr id="14" name="Grafik 13">
                <a:extLst>
                  <a:ext uri="{FF2B5EF4-FFF2-40B4-BE49-F238E27FC236}">
                    <a16:creationId xmlns:a16="http://schemas.microsoft.com/office/drawing/2014/main" id="{F90EC6BB-7E27-576D-9BBC-C47A684AC7D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0696576" y="2721882"/>
                <a:ext cx="720000" cy="720000"/>
              </a:xfrm>
              <a:prstGeom prst="rect">
                <a:avLst/>
              </a:prstGeom>
            </p:spPr>
          </p:pic>
        </p:grpSp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EB44EA5C-F58F-B1E8-6D9A-E26A9207B534}"/>
                </a:ext>
              </a:extLst>
            </p:cNvPr>
            <p:cNvSpPr txBox="1"/>
            <p:nvPr/>
          </p:nvSpPr>
          <p:spPr>
            <a:xfrm>
              <a:off x="10270467" y="5128445"/>
              <a:ext cx="11691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/>
                <a:t>Diskussion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37196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B7E24946-5BC1-69C7-FE67-767949CC1F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2982" y="3488960"/>
            <a:ext cx="8926513" cy="3278970"/>
          </a:xfrm>
        </p:spPr>
        <p:txBody>
          <a:bodyPr>
            <a:normAutofit/>
          </a:bodyPr>
          <a:lstStyle/>
          <a:p>
            <a:pPr marL="342900" indent="-342900" algn="l">
              <a:buFont typeface="Wingdings" pitchFamily="2" charset="2"/>
              <a:buChar char="§"/>
            </a:pPr>
            <a:r>
              <a:rPr lang="de-DE" b="1" dirty="0"/>
              <a:t>Filmen</a:t>
            </a:r>
            <a:r>
              <a:rPr lang="de-DE" dirty="0"/>
              <a:t> Sie die Diskussion mit Ihrem Handy </a:t>
            </a:r>
          </a:p>
          <a:p>
            <a:pPr marL="342900" indent="-342900" algn="l">
              <a:buFont typeface="Wingdings" pitchFamily="2" charset="2"/>
              <a:buChar char="§"/>
            </a:pPr>
            <a:r>
              <a:rPr lang="de-DE" dirty="0"/>
              <a:t>Achten Sie darauf, dass </a:t>
            </a:r>
            <a:r>
              <a:rPr lang="de-DE" b="1" dirty="0"/>
              <a:t>Sprechende</a:t>
            </a:r>
            <a:r>
              <a:rPr lang="de-DE" dirty="0"/>
              <a:t> jederzeit zu sehen sind. </a:t>
            </a:r>
          </a:p>
          <a:p>
            <a:pPr marL="342900" indent="-342900" algn="l">
              <a:buFont typeface="Wingdings" pitchFamily="2" charset="2"/>
              <a:buChar char="§"/>
            </a:pPr>
            <a:r>
              <a:rPr lang="de-DE" dirty="0"/>
              <a:t>Halten Sie die Kamera </a:t>
            </a:r>
            <a:r>
              <a:rPr lang="de-DE" b="1" dirty="0"/>
              <a:t>ruhig</a:t>
            </a:r>
            <a:r>
              <a:rPr lang="de-DE" dirty="0"/>
              <a:t> und verwackeln Sie das Bild nicht. </a:t>
            </a:r>
          </a:p>
          <a:p>
            <a:pPr marL="342900" indent="-342900" algn="l">
              <a:buFont typeface="Wingdings" pitchFamily="2" charset="2"/>
              <a:buChar char="§"/>
            </a:pPr>
            <a:r>
              <a:rPr lang="de-DE" dirty="0"/>
              <a:t>Achten Sie darauf, dass der Akku Ihres Handys vollständig </a:t>
            </a:r>
            <a:r>
              <a:rPr lang="de-DE" b="1" dirty="0"/>
              <a:t>geladen</a:t>
            </a:r>
            <a:r>
              <a:rPr lang="de-DE" dirty="0"/>
              <a:t> ist. </a:t>
            </a: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9C0C3570-E052-6720-F232-DC8BB8D55511}"/>
              </a:ext>
            </a:extLst>
          </p:cNvPr>
          <p:cNvGrpSpPr/>
          <p:nvPr/>
        </p:nvGrpSpPr>
        <p:grpSpPr>
          <a:xfrm rot="10800000">
            <a:off x="999710" y="425077"/>
            <a:ext cx="10532512" cy="1449052"/>
            <a:chOff x="999710" y="425077"/>
            <a:chExt cx="10532512" cy="1449052"/>
          </a:xfrm>
        </p:grpSpPr>
        <p:grpSp>
          <p:nvGrpSpPr>
            <p:cNvPr id="18" name="Gruppieren 17">
              <a:extLst>
                <a:ext uri="{FF2B5EF4-FFF2-40B4-BE49-F238E27FC236}">
                  <a16:creationId xmlns:a16="http://schemas.microsoft.com/office/drawing/2014/main" id="{55678588-6D35-3DF4-7922-A68101ADB852}"/>
                </a:ext>
              </a:extLst>
            </p:cNvPr>
            <p:cNvGrpSpPr/>
            <p:nvPr/>
          </p:nvGrpSpPr>
          <p:grpSpPr>
            <a:xfrm>
              <a:off x="999710" y="425077"/>
              <a:ext cx="10532512" cy="1449052"/>
              <a:chOff x="999710" y="425077"/>
              <a:chExt cx="10532512" cy="1449052"/>
            </a:xfrm>
          </p:grpSpPr>
          <p:sp>
            <p:nvSpPr>
              <p:cNvPr id="21" name="Textfeld 20">
                <a:extLst>
                  <a:ext uri="{FF2B5EF4-FFF2-40B4-BE49-F238E27FC236}">
                    <a16:creationId xmlns:a16="http://schemas.microsoft.com/office/drawing/2014/main" id="{052EC436-5F0E-B6A6-8051-F201CD639858}"/>
                  </a:ext>
                </a:extLst>
              </p:cNvPr>
              <p:cNvSpPr txBox="1"/>
              <p:nvPr/>
            </p:nvSpPr>
            <p:spPr>
              <a:xfrm>
                <a:off x="2070538" y="434129"/>
                <a:ext cx="9461684" cy="1440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 rtlCol="0">
                <a:noAutofit/>
              </a:bodyPr>
              <a:lstStyle/>
              <a:p>
                <a:pPr algn="ctr"/>
                <a:r>
                  <a:rPr lang="de-DE" sz="2400" dirty="0"/>
                  <a:t>Rollenkarte</a:t>
                </a:r>
                <a:r>
                  <a:rPr lang="de-DE" sz="3200" dirty="0"/>
                  <a:t> </a:t>
                </a:r>
                <a:br>
                  <a:rPr lang="de-DE" sz="3200" dirty="0"/>
                </a:br>
                <a:r>
                  <a:rPr lang="de-DE" sz="6000" dirty="0"/>
                  <a:t>Kameramann / Kamerafrau</a:t>
                </a:r>
                <a:endParaRPr lang="de-DE" sz="7200" dirty="0"/>
              </a:p>
            </p:txBody>
          </p:sp>
          <p:sp>
            <p:nvSpPr>
              <p:cNvPr id="22" name="Rechteck 21">
                <a:extLst>
                  <a:ext uri="{FF2B5EF4-FFF2-40B4-BE49-F238E27FC236}">
                    <a16:creationId xmlns:a16="http://schemas.microsoft.com/office/drawing/2014/main" id="{0C1633A5-B4FC-45E3-E6E9-46EA4E1FDFA7}"/>
                  </a:ext>
                </a:extLst>
              </p:cNvPr>
              <p:cNvSpPr/>
              <p:nvPr/>
            </p:nvSpPr>
            <p:spPr>
              <a:xfrm>
                <a:off x="999710" y="425077"/>
                <a:ext cx="1617845" cy="1440000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pic>
          <p:nvPicPr>
            <p:cNvPr id="4" name="Grafik 3">
              <a:extLst>
                <a:ext uri="{FF2B5EF4-FFF2-40B4-BE49-F238E27FC236}">
                  <a16:creationId xmlns:a16="http://schemas.microsoft.com/office/drawing/2014/main" id="{14D1D7CC-3463-A1B5-D167-DCD38604DB9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78632" y="524129"/>
              <a:ext cx="1260000" cy="126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12961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B7E24946-5BC1-69C7-FE67-767949CC1F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2982" y="3488960"/>
            <a:ext cx="8926513" cy="327897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de-DE" b="1" dirty="0"/>
              <a:t>Präsentation</a:t>
            </a:r>
          </a:p>
          <a:p>
            <a:pPr marL="342900" indent="-342900" algn="l">
              <a:buFont typeface="Courier New" panose="02070309020205020404" pitchFamily="49" charset="0"/>
              <a:buChar char="o"/>
            </a:pPr>
            <a:r>
              <a:rPr lang="de-DE" dirty="0"/>
              <a:t>Stellen Sie in den Standpunkt der „jungen Generation“ aussagekräftig, klar strukturiert, fehlerfrei, anschaulich dar. </a:t>
            </a:r>
          </a:p>
          <a:p>
            <a:pPr algn="l"/>
            <a:r>
              <a:rPr lang="de-DE" b="1" dirty="0"/>
              <a:t>Diskussion</a:t>
            </a:r>
          </a:p>
          <a:p>
            <a:pPr marL="342900" indent="-342900" algn="l">
              <a:buFont typeface="Courier New" panose="02070309020205020404" pitchFamily="49" charset="0"/>
              <a:buChar char="o"/>
            </a:pPr>
            <a:r>
              <a:rPr lang="de-DE" dirty="0"/>
              <a:t>Vertreten Sie den Standpunkt der „jungen Generation“. Nutzen Sie volkswirtschaftliche Theorien, Fachbegriffe etc.</a:t>
            </a:r>
          </a:p>
          <a:p>
            <a:pPr marL="342900" indent="-342900" algn="l">
              <a:buFont typeface="Courier New" panose="02070309020205020404" pitchFamily="49" charset="0"/>
              <a:buChar char="o"/>
            </a:pPr>
            <a:r>
              <a:rPr lang="de-DE" dirty="0"/>
              <a:t>Stellen Sie </a:t>
            </a:r>
            <a:r>
              <a:rPr lang="de-DE" b="1" dirty="0"/>
              <a:t>kritische Rückfragen </a:t>
            </a:r>
            <a:r>
              <a:rPr lang="de-DE" dirty="0"/>
              <a:t>zu den Positionen des Verbandes der Hausbesitzerinnen und Hausbesitzers und der Oberbürgermeisterin / des Oberbürgermeisters. </a:t>
            </a:r>
          </a:p>
          <a:p>
            <a:pPr marL="342900" indent="-342900" algn="l">
              <a:buFont typeface="Courier New" panose="02070309020205020404" pitchFamily="49" charset="0"/>
              <a:buChar char="o"/>
            </a:pPr>
            <a:r>
              <a:rPr lang="de-DE" dirty="0"/>
              <a:t>Achten Sie auf eine </a:t>
            </a:r>
            <a:r>
              <a:rPr lang="de-DE" b="1" dirty="0"/>
              <a:t>wertschätzende Diskussion</a:t>
            </a:r>
            <a:endParaRPr lang="de-DE" dirty="0"/>
          </a:p>
          <a:p>
            <a:pPr marL="342900" indent="-342900" algn="l">
              <a:buFont typeface="Wingdings" pitchFamily="2" charset="2"/>
              <a:buChar char="§"/>
            </a:pPr>
            <a:endParaRPr lang="de-DE" dirty="0"/>
          </a:p>
          <a:p>
            <a:pPr marL="342900" indent="-342900" algn="l">
              <a:buFont typeface="Wingdings" pitchFamily="2" charset="2"/>
              <a:buChar char="§"/>
            </a:pPr>
            <a:endParaRPr lang="de-DE" dirty="0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BD995E25-0355-D735-43F9-77ED4FD6ACD7}"/>
              </a:ext>
            </a:extLst>
          </p:cNvPr>
          <p:cNvGrpSpPr/>
          <p:nvPr/>
        </p:nvGrpSpPr>
        <p:grpSpPr>
          <a:xfrm rot="10800000">
            <a:off x="999710" y="431017"/>
            <a:ext cx="10192580" cy="1489207"/>
            <a:chOff x="999710" y="431017"/>
            <a:chExt cx="10192580" cy="1489207"/>
          </a:xfrm>
        </p:grpSpPr>
        <p:grpSp>
          <p:nvGrpSpPr>
            <p:cNvPr id="16" name="Gruppieren 15">
              <a:extLst>
                <a:ext uri="{FF2B5EF4-FFF2-40B4-BE49-F238E27FC236}">
                  <a16:creationId xmlns:a16="http://schemas.microsoft.com/office/drawing/2014/main" id="{EAA31F70-01BA-CCD1-090B-F7E6BA23EBEC}"/>
                </a:ext>
              </a:extLst>
            </p:cNvPr>
            <p:cNvGrpSpPr/>
            <p:nvPr/>
          </p:nvGrpSpPr>
          <p:grpSpPr>
            <a:xfrm>
              <a:off x="999710" y="446484"/>
              <a:ext cx="10192580" cy="1473740"/>
              <a:chOff x="1120827" y="196157"/>
              <a:chExt cx="10192580" cy="1473740"/>
            </a:xfrm>
          </p:grpSpPr>
          <p:sp>
            <p:nvSpPr>
              <p:cNvPr id="9" name="Textfeld 8">
                <a:extLst>
                  <a:ext uri="{FF2B5EF4-FFF2-40B4-BE49-F238E27FC236}">
                    <a16:creationId xmlns:a16="http://schemas.microsoft.com/office/drawing/2014/main" id="{418633A8-3DE3-2B94-C161-A3F7F56B4D7E}"/>
                  </a:ext>
                </a:extLst>
              </p:cNvPr>
              <p:cNvSpPr txBox="1"/>
              <p:nvPr/>
            </p:nvSpPr>
            <p:spPr>
              <a:xfrm>
                <a:off x="1120827" y="196157"/>
                <a:ext cx="10192580" cy="1458273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square" rtlCol="0">
                <a:noAutofit/>
              </a:bodyPr>
              <a:lstStyle/>
              <a:p>
                <a:pPr algn="ctr"/>
                <a:r>
                  <a:rPr lang="de-DE" sz="2400" dirty="0"/>
                  <a:t>Rollenkarte</a:t>
                </a:r>
                <a:r>
                  <a:rPr lang="de-DE" sz="3200" dirty="0"/>
                  <a:t> </a:t>
                </a:r>
                <a:br>
                  <a:rPr lang="de-DE" sz="3200" dirty="0"/>
                </a:br>
                <a:r>
                  <a:rPr lang="de-DE" sz="6000" dirty="0"/>
                  <a:t>WG11</a:t>
                </a:r>
                <a:endParaRPr lang="de-DE" sz="7200" dirty="0"/>
              </a:p>
            </p:txBody>
          </p:sp>
          <p:sp>
            <p:nvSpPr>
              <p:cNvPr id="15" name="Rechteck 14">
                <a:extLst>
                  <a:ext uri="{FF2B5EF4-FFF2-40B4-BE49-F238E27FC236}">
                    <a16:creationId xmlns:a16="http://schemas.microsoft.com/office/drawing/2014/main" id="{5CC8831D-3709-F610-8363-4FB854883FBB}"/>
                  </a:ext>
                </a:extLst>
              </p:cNvPr>
              <p:cNvSpPr/>
              <p:nvPr/>
            </p:nvSpPr>
            <p:spPr>
              <a:xfrm>
                <a:off x="1120827" y="211624"/>
                <a:ext cx="1617845" cy="1458273"/>
              </a:xfrm>
              <a:prstGeom prst="rect">
                <a:avLst/>
              </a:prstGeom>
              <a:solidFill>
                <a:schemeClr val="accent2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pic>
          <p:nvPicPr>
            <p:cNvPr id="8" name="Grafik 7">
              <a:extLst>
                <a:ext uri="{FF2B5EF4-FFF2-40B4-BE49-F238E27FC236}">
                  <a16:creationId xmlns:a16="http://schemas.microsoft.com/office/drawing/2014/main" id="{AD62231C-3F54-B5C6-5E8C-3D1FCAD03C9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69675" y="539203"/>
              <a:ext cx="1277913" cy="1260000"/>
            </a:xfrm>
            <a:prstGeom prst="rect">
              <a:avLst/>
            </a:prstGeom>
          </p:spPr>
        </p:pic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6D3A6DB3-9317-4D81-09CD-0BF548E4F66B}"/>
                </a:ext>
              </a:extLst>
            </p:cNvPr>
            <p:cNvSpPr/>
            <p:nvPr/>
          </p:nvSpPr>
          <p:spPr>
            <a:xfrm>
              <a:off x="9574443" y="431017"/>
              <a:ext cx="1617845" cy="1458273"/>
            </a:xfrm>
            <a:prstGeom prst="rect">
              <a:avLst/>
            </a:prstGeom>
            <a:solidFill>
              <a:srgbClr val="FF000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7" name="Grafik 6">
              <a:extLst>
                <a:ext uri="{FF2B5EF4-FFF2-40B4-BE49-F238E27FC236}">
                  <a16:creationId xmlns:a16="http://schemas.microsoft.com/office/drawing/2014/main" id="{FA03EB92-02B1-1963-22EC-B2A176EFD3C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784322" y="561108"/>
              <a:ext cx="1198089" cy="1198089"/>
            </a:xfrm>
            <a:prstGeom prst="rect">
              <a:avLst/>
            </a:prstGeom>
          </p:spPr>
        </p:pic>
      </p:grp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069A0027-8FC6-A158-72B4-E228F24830AD}"/>
              </a:ext>
            </a:extLst>
          </p:cNvPr>
          <p:cNvGrpSpPr/>
          <p:nvPr/>
        </p:nvGrpSpPr>
        <p:grpSpPr>
          <a:xfrm>
            <a:off x="10216542" y="3483869"/>
            <a:ext cx="1370312" cy="1637702"/>
            <a:chOff x="10190316" y="3215758"/>
            <a:chExt cx="1370312" cy="1637702"/>
          </a:xfrm>
        </p:grpSpPr>
        <p:grpSp>
          <p:nvGrpSpPr>
            <p:cNvPr id="5" name="Gruppieren 4">
              <a:extLst>
                <a:ext uri="{FF2B5EF4-FFF2-40B4-BE49-F238E27FC236}">
                  <a16:creationId xmlns:a16="http://schemas.microsoft.com/office/drawing/2014/main" id="{BE91299D-B565-198B-4F93-2FC3357163A5}"/>
                </a:ext>
              </a:extLst>
            </p:cNvPr>
            <p:cNvGrpSpPr/>
            <p:nvPr/>
          </p:nvGrpSpPr>
          <p:grpSpPr>
            <a:xfrm>
              <a:off x="10222761" y="3561567"/>
              <a:ext cx="1303242" cy="1291893"/>
              <a:chOff x="10450513" y="2721882"/>
              <a:chExt cx="1303242" cy="1291893"/>
            </a:xfrm>
          </p:grpSpPr>
          <p:sp>
            <p:nvSpPr>
              <p:cNvPr id="10" name="Textfeld 9">
                <a:extLst>
                  <a:ext uri="{FF2B5EF4-FFF2-40B4-BE49-F238E27FC236}">
                    <a16:creationId xmlns:a16="http://schemas.microsoft.com/office/drawing/2014/main" id="{333C9EC6-9BA8-650C-7B76-99D5CA28D3CD}"/>
                  </a:ext>
                </a:extLst>
              </p:cNvPr>
              <p:cNvSpPr txBox="1"/>
              <p:nvPr/>
            </p:nvSpPr>
            <p:spPr>
              <a:xfrm>
                <a:off x="10450513" y="3429000"/>
                <a:ext cx="130324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dirty="0"/>
                  <a:t>10 Minuten</a:t>
                </a:r>
              </a:p>
              <a:p>
                <a:r>
                  <a:rPr lang="de-DE" sz="14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(2 x 5 Minuten)</a:t>
                </a:r>
              </a:p>
            </p:txBody>
          </p:sp>
          <p:pic>
            <p:nvPicPr>
              <p:cNvPr id="12" name="Grafik 11">
                <a:extLst>
                  <a:ext uri="{FF2B5EF4-FFF2-40B4-BE49-F238E27FC236}">
                    <a16:creationId xmlns:a16="http://schemas.microsoft.com/office/drawing/2014/main" id="{976A2627-80F0-649E-F7D1-6506CF26380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696576" y="2721882"/>
                <a:ext cx="720000" cy="720000"/>
              </a:xfrm>
              <a:prstGeom prst="rect">
                <a:avLst/>
              </a:prstGeom>
            </p:spPr>
          </p:pic>
        </p:grpSp>
        <p:sp>
          <p:nvSpPr>
            <p:cNvPr id="6" name="Textfeld 5">
              <a:extLst>
                <a:ext uri="{FF2B5EF4-FFF2-40B4-BE49-F238E27FC236}">
                  <a16:creationId xmlns:a16="http://schemas.microsoft.com/office/drawing/2014/main" id="{F9FA4882-54D5-E8BB-1987-1A70734F710D}"/>
                </a:ext>
              </a:extLst>
            </p:cNvPr>
            <p:cNvSpPr txBox="1"/>
            <p:nvPr/>
          </p:nvSpPr>
          <p:spPr>
            <a:xfrm>
              <a:off x="10190316" y="3215758"/>
              <a:ext cx="13703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/>
                <a:t>Präsentation</a:t>
              </a:r>
            </a:p>
          </p:txBody>
        </p:sp>
      </p:grp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271009EC-8E21-895B-7A44-9E07D69155F8}"/>
              </a:ext>
            </a:extLst>
          </p:cNvPr>
          <p:cNvGrpSpPr/>
          <p:nvPr/>
        </p:nvGrpSpPr>
        <p:grpSpPr>
          <a:xfrm>
            <a:off x="10263190" y="5301334"/>
            <a:ext cx="1277016" cy="1435976"/>
            <a:chOff x="10248987" y="5128445"/>
            <a:chExt cx="1277016" cy="1435976"/>
          </a:xfrm>
        </p:grpSpPr>
        <p:grpSp>
          <p:nvGrpSpPr>
            <p:cNvPr id="18" name="Gruppieren 17">
              <a:extLst>
                <a:ext uri="{FF2B5EF4-FFF2-40B4-BE49-F238E27FC236}">
                  <a16:creationId xmlns:a16="http://schemas.microsoft.com/office/drawing/2014/main" id="{766B67F6-729F-8CA5-DAC8-14FCD346CCA1}"/>
                </a:ext>
              </a:extLst>
            </p:cNvPr>
            <p:cNvGrpSpPr/>
            <p:nvPr/>
          </p:nvGrpSpPr>
          <p:grpSpPr>
            <a:xfrm>
              <a:off x="10248987" y="5487971"/>
              <a:ext cx="1277016" cy="1076450"/>
              <a:chOff x="10450513" y="2721882"/>
              <a:chExt cx="1277016" cy="1076450"/>
            </a:xfrm>
          </p:grpSpPr>
          <p:sp>
            <p:nvSpPr>
              <p:cNvPr id="20" name="Textfeld 19">
                <a:extLst>
                  <a:ext uri="{FF2B5EF4-FFF2-40B4-BE49-F238E27FC236}">
                    <a16:creationId xmlns:a16="http://schemas.microsoft.com/office/drawing/2014/main" id="{3C21AB52-83BB-13D6-834B-14717BACFA5B}"/>
                  </a:ext>
                </a:extLst>
              </p:cNvPr>
              <p:cNvSpPr txBox="1"/>
              <p:nvPr/>
            </p:nvSpPr>
            <p:spPr>
              <a:xfrm>
                <a:off x="10450513" y="3429000"/>
                <a:ext cx="12770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dirty="0"/>
                  <a:t>20 Minuten</a:t>
                </a:r>
              </a:p>
            </p:txBody>
          </p:sp>
          <p:pic>
            <p:nvPicPr>
              <p:cNvPr id="21" name="Grafik 20">
                <a:extLst>
                  <a:ext uri="{FF2B5EF4-FFF2-40B4-BE49-F238E27FC236}">
                    <a16:creationId xmlns:a16="http://schemas.microsoft.com/office/drawing/2014/main" id="{7EB066FA-A96B-7A9B-8A65-CE66BCD76B0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696576" y="2721882"/>
                <a:ext cx="720000" cy="720000"/>
              </a:xfrm>
              <a:prstGeom prst="rect">
                <a:avLst/>
              </a:prstGeom>
            </p:spPr>
          </p:pic>
        </p:grp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FACEC692-C6C2-71C7-0645-B10350603212}"/>
                </a:ext>
              </a:extLst>
            </p:cNvPr>
            <p:cNvSpPr txBox="1"/>
            <p:nvPr/>
          </p:nvSpPr>
          <p:spPr>
            <a:xfrm>
              <a:off x="10270467" y="5128445"/>
              <a:ext cx="11691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/>
                <a:t>Diskussion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03588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Untertitel 2">
            <a:extLst>
              <a:ext uri="{FF2B5EF4-FFF2-40B4-BE49-F238E27FC236}">
                <a16:creationId xmlns:a16="http://schemas.microsoft.com/office/drawing/2014/main" id="{677C9BA7-8C7E-7C84-684B-EA03D7B922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2982" y="3488960"/>
            <a:ext cx="8926513" cy="3278970"/>
          </a:xfrm>
        </p:spPr>
        <p:txBody>
          <a:bodyPr>
            <a:normAutofit fontScale="92500"/>
          </a:bodyPr>
          <a:lstStyle/>
          <a:p>
            <a:pPr marL="342900" indent="-342900" algn="l">
              <a:buFont typeface="Wingdings" pitchFamily="2" charset="2"/>
              <a:buChar char="§"/>
            </a:pPr>
            <a:r>
              <a:rPr lang="de-DE" b="1" dirty="0"/>
              <a:t>Beobachten</a:t>
            </a:r>
            <a:r>
              <a:rPr lang="de-DE" dirty="0"/>
              <a:t> Sie „Ihr“ WG-11-Mitglied: 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de-DE" dirty="0"/>
              <a:t>Welche Argumente waren volkswirtschaftlich überzeugend / nicht überzeugend? 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de-DE" dirty="0"/>
              <a:t>Welche Aussagen waren falsch?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de-DE" dirty="0"/>
              <a:t>Was hat er / sie gut gemacht? 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de-DE" dirty="0"/>
              <a:t>Was hätte er / sie  besser machen können? </a:t>
            </a:r>
          </a:p>
          <a:p>
            <a:pPr marL="342900" indent="-342900" algn="l">
              <a:buFont typeface="Wingdings" pitchFamily="2" charset="2"/>
              <a:buChar char="§"/>
            </a:pPr>
            <a:r>
              <a:rPr lang="de-DE" b="1" dirty="0"/>
              <a:t>Schreiben</a:t>
            </a:r>
            <a:r>
              <a:rPr lang="de-DE" dirty="0"/>
              <a:t> Sie sich Ihre Beobachtungen auf. </a:t>
            </a:r>
          </a:p>
          <a:p>
            <a:pPr marL="342900" indent="-342900" algn="l">
              <a:buFont typeface="Wingdings" pitchFamily="2" charset="2"/>
              <a:buChar char="§"/>
            </a:pPr>
            <a:r>
              <a:rPr lang="de-DE" dirty="0"/>
              <a:t>Geben Sie ein </a:t>
            </a:r>
            <a:r>
              <a:rPr lang="de-DE" b="1" dirty="0"/>
              <a:t>Feedback</a:t>
            </a:r>
            <a:r>
              <a:rPr lang="de-DE" dirty="0"/>
              <a:t> und erläutern Sie was die von Ihnen beobachtete Person gut gemacht und was er / sie zukünftig besser machen könnte. </a:t>
            </a:r>
          </a:p>
          <a:p>
            <a:pPr algn="l"/>
            <a:endParaRPr lang="de-DE" dirty="0"/>
          </a:p>
          <a:p>
            <a:pPr marL="342900" indent="-342900" algn="l">
              <a:buFont typeface="Wingdings" pitchFamily="2" charset="2"/>
              <a:buChar char="§"/>
            </a:pPr>
            <a:endParaRPr lang="de-DE" dirty="0"/>
          </a:p>
        </p:txBody>
      </p:sp>
      <p:grpSp>
        <p:nvGrpSpPr>
          <p:cNvPr id="20" name="Gruppieren 19">
            <a:extLst>
              <a:ext uri="{FF2B5EF4-FFF2-40B4-BE49-F238E27FC236}">
                <a16:creationId xmlns:a16="http://schemas.microsoft.com/office/drawing/2014/main" id="{6BBEECC2-5A46-A828-CD4B-56BA42406098}"/>
              </a:ext>
            </a:extLst>
          </p:cNvPr>
          <p:cNvGrpSpPr/>
          <p:nvPr/>
        </p:nvGrpSpPr>
        <p:grpSpPr>
          <a:xfrm rot="10800000">
            <a:off x="999710" y="431017"/>
            <a:ext cx="10192580" cy="1473740"/>
            <a:chOff x="999710" y="431017"/>
            <a:chExt cx="10192580" cy="1473740"/>
          </a:xfrm>
        </p:grpSpPr>
        <p:grpSp>
          <p:nvGrpSpPr>
            <p:cNvPr id="2" name="Gruppieren 1">
              <a:extLst>
                <a:ext uri="{FF2B5EF4-FFF2-40B4-BE49-F238E27FC236}">
                  <a16:creationId xmlns:a16="http://schemas.microsoft.com/office/drawing/2014/main" id="{70220728-D362-1D26-6C77-1ACF4F191D41}"/>
                </a:ext>
              </a:extLst>
            </p:cNvPr>
            <p:cNvGrpSpPr/>
            <p:nvPr/>
          </p:nvGrpSpPr>
          <p:grpSpPr>
            <a:xfrm>
              <a:off x="999710" y="431017"/>
              <a:ext cx="10192580" cy="1473740"/>
              <a:chOff x="999710" y="431017"/>
              <a:chExt cx="10192580" cy="1473740"/>
            </a:xfrm>
          </p:grpSpPr>
          <p:grpSp>
            <p:nvGrpSpPr>
              <p:cNvPr id="16" name="Gruppieren 15">
                <a:extLst>
                  <a:ext uri="{FF2B5EF4-FFF2-40B4-BE49-F238E27FC236}">
                    <a16:creationId xmlns:a16="http://schemas.microsoft.com/office/drawing/2014/main" id="{EAA31F70-01BA-CCD1-090B-F7E6BA23EBEC}"/>
                  </a:ext>
                </a:extLst>
              </p:cNvPr>
              <p:cNvGrpSpPr/>
              <p:nvPr/>
            </p:nvGrpSpPr>
            <p:grpSpPr>
              <a:xfrm>
                <a:off x="999710" y="431017"/>
                <a:ext cx="10192580" cy="1473740"/>
                <a:chOff x="1120827" y="180690"/>
                <a:chExt cx="10192580" cy="1473740"/>
              </a:xfrm>
            </p:grpSpPr>
            <p:sp>
              <p:nvSpPr>
                <p:cNvPr id="9" name="Textfeld 8">
                  <a:extLst>
                    <a:ext uri="{FF2B5EF4-FFF2-40B4-BE49-F238E27FC236}">
                      <a16:creationId xmlns:a16="http://schemas.microsoft.com/office/drawing/2014/main" id="{418633A8-3DE3-2B94-C161-A3F7F56B4D7E}"/>
                    </a:ext>
                  </a:extLst>
                </p:cNvPr>
                <p:cNvSpPr txBox="1"/>
                <p:nvPr/>
              </p:nvSpPr>
              <p:spPr>
                <a:xfrm>
                  <a:off x="1120827" y="196157"/>
                  <a:ext cx="10192580" cy="1458273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</p:spPr>
              <p:txBody>
                <a:bodyPr wrap="square" rtlCol="0">
                  <a:noAutofit/>
                </a:bodyPr>
                <a:lstStyle/>
                <a:p>
                  <a:pPr algn="ctr"/>
                  <a:r>
                    <a:rPr lang="de-DE" sz="2400" dirty="0"/>
                    <a:t>Rollenkarte</a:t>
                  </a:r>
                  <a:r>
                    <a:rPr lang="de-DE" sz="3200" dirty="0"/>
                    <a:t> </a:t>
                  </a:r>
                  <a:br>
                    <a:rPr lang="de-DE" sz="3200" dirty="0"/>
                  </a:br>
                  <a:r>
                    <a:rPr lang="de-DE" sz="3600" dirty="0"/>
                    <a:t>WG11-Beobachterin / Beobachter</a:t>
                  </a:r>
                  <a:endParaRPr lang="de-DE" sz="7200" dirty="0"/>
                </a:p>
              </p:txBody>
            </p:sp>
            <p:sp>
              <p:nvSpPr>
                <p:cNvPr id="15" name="Rechteck 14">
                  <a:extLst>
                    <a:ext uri="{FF2B5EF4-FFF2-40B4-BE49-F238E27FC236}">
                      <a16:creationId xmlns:a16="http://schemas.microsoft.com/office/drawing/2014/main" id="{5CC8831D-3709-F610-8363-4FB854883FBB}"/>
                    </a:ext>
                  </a:extLst>
                </p:cNvPr>
                <p:cNvSpPr/>
                <p:nvPr/>
              </p:nvSpPr>
              <p:spPr>
                <a:xfrm>
                  <a:off x="1120827" y="180690"/>
                  <a:ext cx="1617845" cy="1458273"/>
                </a:xfrm>
                <a:prstGeom prst="rect">
                  <a:avLst/>
                </a:prstGeom>
                <a:solidFill>
                  <a:schemeClr val="accent2">
                    <a:alpha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pic>
            <p:nvPicPr>
              <p:cNvPr id="18" name="Grafik 17">
                <a:extLst>
                  <a:ext uri="{FF2B5EF4-FFF2-40B4-BE49-F238E27FC236}">
                    <a16:creationId xmlns:a16="http://schemas.microsoft.com/office/drawing/2014/main" id="{52B2BC32-B466-2118-96B0-0A1E777FA5D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178632" y="545620"/>
                <a:ext cx="1260000" cy="1260000"/>
              </a:xfrm>
              <a:prstGeom prst="rect">
                <a:avLst/>
              </a:prstGeom>
            </p:spPr>
          </p:pic>
        </p:grpSp>
        <p:sp>
          <p:nvSpPr>
            <p:cNvPr id="3" name="Rechteck 2">
              <a:extLst>
                <a:ext uri="{FF2B5EF4-FFF2-40B4-BE49-F238E27FC236}">
                  <a16:creationId xmlns:a16="http://schemas.microsoft.com/office/drawing/2014/main" id="{FB4BA979-1240-1F35-9B7E-66363CE5EE4D}"/>
                </a:ext>
              </a:extLst>
            </p:cNvPr>
            <p:cNvSpPr/>
            <p:nvPr/>
          </p:nvSpPr>
          <p:spPr>
            <a:xfrm>
              <a:off x="9574445" y="431017"/>
              <a:ext cx="1617845" cy="1458273"/>
            </a:xfrm>
            <a:prstGeom prst="rect">
              <a:avLst/>
            </a:prstGeom>
            <a:solidFill>
              <a:srgbClr val="FF000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4" name="Grafik 3">
              <a:extLst>
                <a:ext uri="{FF2B5EF4-FFF2-40B4-BE49-F238E27FC236}">
                  <a16:creationId xmlns:a16="http://schemas.microsoft.com/office/drawing/2014/main" id="{635A8C36-3358-EEBE-DD13-E8981D7D7AA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784322" y="561108"/>
              <a:ext cx="1198089" cy="1198089"/>
            </a:xfrm>
            <a:prstGeom prst="rect">
              <a:avLst/>
            </a:prstGeom>
          </p:spPr>
        </p:pic>
      </p:grp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3AF72EB3-5CE3-BEBC-8AA0-2330FFF3B6BB}"/>
              </a:ext>
            </a:extLst>
          </p:cNvPr>
          <p:cNvGrpSpPr/>
          <p:nvPr/>
        </p:nvGrpSpPr>
        <p:grpSpPr>
          <a:xfrm>
            <a:off x="10216542" y="3483869"/>
            <a:ext cx="1370312" cy="1637702"/>
            <a:chOff x="10190316" y="3215758"/>
            <a:chExt cx="1370312" cy="1637702"/>
          </a:xfrm>
        </p:grpSpPr>
        <p:grpSp>
          <p:nvGrpSpPr>
            <p:cNvPr id="6" name="Gruppieren 5">
              <a:extLst>
                <a:ext uri="{FF2B5EF4-FFF2-40B4-BE49-F238E27FC236}">
                  <a16:creationId xmlns:a16="http://schemas.microsoft.com/office/drawing/2014/main" id="{2AE75A7F-A730-6A47-4212-F744B2F68E46}"/>
                </a:ext>
              </a:extLst>
            </p:cNvPr>
            <p:cNvGrpSpPr/>
            <p:nvPr/>
          </p:nvGrpSpPr>
          <p:grpSpPr>
            <a:xfrm>
              <a:off x="10222761" y="3561567"/>
              <a:ext cx="1303242" cy="1291893"/>
              <a:chOff x="10450513" y="2721882"/>
              <a:chExt cx="1303242" cy="1291893"/>
            </a:xfrm>
          </p:grpSpPr>
          <p:sp>
            <p:nvSpPr>
              <p:cNvPr id="8" name="Textfeld 7">
                <a:extLst>
                  <a:ext uri="{FF2B5EF4-FFF2-40B4-BE49-F238E27FC236}">
                    <a16:creationId xmlns:a16="http://schemas.microsoft.com/office/drawing/2014/main" id="{0DEA291C-EDB6-1183-E292-D9CB4C1C8430}"/>
                  </a:ext>
                </a:extLst>
              </p:cNvPr>
              <p:cNvSpPr txBox="1"/>
              <p:nvPr/>
            </p:nvSpPr>
            <p:spPr>
              <a:xfrm>
                <a:off x="10450513" y="3429000"/>
                <a:ext cx="130324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dirty="0"/>
                  <a:t>10 Minuten</a:t>
                </a:r>
              </a:p>
              <a:p>
                <a:r>
                  <a:rPr lang="de-DE" sz="14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(2 x 5 Minuten)</a:t>
                </a:r>
              </a:p>
            </p:txBody>
          </p:sp>
          <p:pic>
            <p:nvPicPr>
              <p:cNvPr id="10" name="Grafik 9">
                <a:extLst>
                  <a:ext uri="{FF2B5EF4-FFF2-40B4-BE49-F238E27FC236}">
                    <a16:creationId xmlns:a16="http://schemas.microsoft.com/office/drawing/2014/main" id="{6884F842-17E2-019A-6245-D83180A7C0C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696576" y="2721882"/>
                <a:ext cx="720000" cy="720000"/>
              </a:xfrm>
              <a:prstGeom prst="rect">
                <a:avLst/>
              </a:prstGeom>
            </p:spPr>
          </p:pic>
        </p:grpSp>
        <p:sp>
          <p:nvSpPr>
            <p:cNvPr id="7" name="Textfeld 6">
              <a:extLst>
                <a:ext uri="{FF2B5EF4-FFF2-40B4-BE49-F238E27FC236}">
                  <a16:creationId xmlns:a16="http://schemas.microsoft.com/office/drawing/2014/main" id="{33560607-05D9-5867-7C9E-7FDFD2438F1B}"/>
                </a:ext>
              </a:extLst>
            </p:cNvPr>
            <p:cNvSpPr txBox="1"/>
            <p:nvPr/>
          </p:nvSpPr>
          <p:spPr>
            <a:xfrm>
              <a:off x="10190316" y="3215758"/>
              <a:ext cx="13703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/>
                <a:t>Präsentation</a:t>
              </a:r>
            </a:p>
          </p:txBody>
        </p:sp>
      </p:grp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47CF003F-BD17-6992-C1EA-0BFC2814E8F6}"/>
              </a:ext>
            </a:extLst>
          </p:cNvPr>
          <p:cNvGrpSpPr/>
          <p:nvPr/>
        </p:nvGrpSpPr>
        <p:grpSpPr>
          <a:xfrm>
            <a:off x="10263190" y="5301334"/>
            <a:ext cx="1277016" cy="1435976"/>
            <a:chOff x="10248987" y="5128445"/>
            <a:chExt cx="1277016" cy="1435976"/>
          </a:xfrm>
        </p:grpSpPr>
        <p:grpSp>
          <p:nvGrpSpPr>
            <p:cNvPr id="12" name="Gruppieren 11">
              <a:extLst>
                <a:ext uri="{FF2B5EF4-FFF2-40B4-BE49-F238E27FC236}">
                  <a16:creationId xmlns:a16="http://schemas.microsoft.com/office/drawing/2014/main" id="{8735FCF3-F645-9CA0-F5A9-7A2B126E25EA}"/>
                </a:ext>
              </a:extLst>
            </p:cNvPr>
            <p:cNvGrpSpPr/>
            <p:nvPr/>
          </p:nvGrpSpPr>
          <p:grpSpPr>
            <a:xfrm>
              <a:off x="10248987" y="5487971"/>
              <a:ext cx="1277016" cy="1076450"/>
              <a:chOff x="10450513" y="2721882"/>
              <a:chExt cx="1277016" cy="1076450"/>
            </a:xfrm>
          </p:grpSpPr>
          <p:sp>
            <p:nvSpPr>
              <p:cNvPr id="14" name="Textfeld 13">
                <a:extLst>
                  <a:ext uri="{FF2B5EF4-FFF2-40B4-BE49-F238E27FC236}">
                    <a16:creationId xmlns:a16="http://schemas.microsoft.com/office/drawing/2014/main" id="{2BB60002-9ED1-F86D-7E4D-7BB0A2811DA8}"/>
                  </a:ext>
                </a:extLst>
              </p:cNvPr>
              <p:cNvSpPr txBox="1"/>
              <p:nvPr/>
            </p:nvSpPr>
            <p:spPr>
              <a:xfrm>
                <a:off x="10450513" y="3429000"/>
                <a:ext cx="12770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dirty="0"/>
                  <a:t>20 Minuten</a:t>
                </a:r>
              </a:p>
            </p:txBody>
          </p:sp>
          <p:pic>
            <p:nvPicPr>
              <p:cNvPr id="17" name="Grafik 16">
                <a:extLst>
                  <a:ext uri="{FF2B5EF4-FFF2-40B4-BE49-F238E27FC236}">
                    <a16:creationId xmlns:a16="http://schemas.microsoft.com/office/drawing/2014/main" id="{09C54F1C-ED9A-CD05-C132-0CAADDD8E89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696576" y="2721882"/>
                <a:ext cx="720000" cy="720000"/>
              </a:xfrm>
              <a:prstGeom prst="rect">
                <a:avLst/>
              </a:prstGeom>
            </p:spPr>
          </p:pic>
        </p:grpSp>
        <p:sp>
          <p:nvSpPr>
            <p:cNvPr id="13" name="Textfeld 12">
              <a:extLst>
                <a:ext uri="{FF2B5EF4-FFF2-40B4-BE49-F238E27FC236}">
                  <a16:creationId xmlns:a16="http://schemas.microsoft.com/office/drawing/2014/main" id="{E9BBE0AC-DB3C-65B8-D2D6-B3595180149D}"/>
                </a:ext>
              </a:extLst>
            </p:cNvPr>
            <p:cNvSpPr txBox="1"/>
            <p:nvPr/>
          </p:nvSpPr>
          <p:spPr>
            <a:xfrm>
              <a:off x="10270467" y="5128445"/>
              <a:ext cx="11691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/>
                <a:t>Diskussion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19788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71933D48-EDB5-17AF-0E76-244C9569D5D8}"/>
              </a:ext>
            </a:extLst>
          </p:cNvPr>
          <p:cNvGrpSpPr/>
          <p:nvPr/>
        </p:nvGrpSpPr>
        <p:grpSpPr>
          <a:xfrm rot="10800000">
            <a:off x="999710" y="425077"/>
            <a:ext cx="10192580" cy="1464213"/>
            <a:chOff x="999710" y="425077"/>
            <a:chExt cx="10192580" cy="1464213"/>
          </a:xfrm>
        </p:grpSpPr>
        <p:grpSp>
          <p:nvGrpSpPr>
            <p:cNvPr id="4" name="Gruppieren 3">
              <a:extLst>
                <a:ext uri="{FF2B5EF4-FFF2-40B4-BE49-F238E27FC236}">
                  <a16:creationId xmlns:a16="http://schemas.microsoft.com/office/drawing/2014/main" id="{1C1B6AA8-A0C8-0AFB-F926-D2A24E6135A1}"/>
                </a:ext>
              </a:extLst>
            </p:cNvPr>
            <p:cNvGrpSpPr/>
            <p:nvPr/>
          </p:nvGrpSpPr>
          <p:grpSpPr>
            <a:xfrm>
              <a:off x="999710" y="425077"/>
              <a:ext cx="8574735" cy="1449052"/>
              <a:chOff x="999710" y="425077"/>
              <a:chExt cx="8184047" cy="1449052"/>
            </a:xfrm>
          </p:grpSpPr>
          <p:sp>
            <p:nvSpPr>
              <p:cNvPr id="9" name="Textfeld 8">
                <a:extLst>
                  <a:ext uri="{FF2B5EF4-FFF2-40B4-BE49-F238E27FC236}">
                    <a16:creationId xmlns:a16="http://schemas.microsoft.com/office/drawing/2014/main" id="{418633A8-3DE3-2B94-C161-A3F7F56B4D7E}"/>
                  </a:ext>
                </a:extLst>
              </p:cNvPr>
              <p:cNvSpPr txBox="1"/>
              <p:nvPr/>
            </p:nvSpPr>
            <p:spPr>
              <a:xfrm>
                <a:off x="2605708" y="434129"/>
                <a:ext cx="6578049" cy="1440000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square" rtlCol="0">
                <a:noAutofit/>
              </a:bodyPr>
              <a:lstStyle/>
              <a:p>
                <a:pPr algn="ctr"/>
                <a:r>
                  <a:rPr lang="de-DE" sz="2000" dirty="0"/>
                  <a:t>Rollenkarte</a:t>
                </a:r>
                <a:r>
                  <a:rPr lang="de-DE" sz="2800" dirty="0"/>
                  <a:t> </a:t>
                </a:r>
              </a:p>
              <a:p>
                <a:pPr algn="ctr"/>
                <a:r>
                  <a:rPr lang="de-DE" sz="4000" dirty="0"/>
                  <a:t>Hausbesitzerin / Hausbesitzer</a:t>
                </a:r>
                <a:endParaRPr lang="de-DE" sz="4800" dirty="0"/>
              </a:p>
            </p:txBody>
          </p:sp>
          <p:sp>
            <p:nvSpPr>
              <p:cNvPr id="15" name="Rechteck 14">
                <a:extLst>
                  <a:ext uri="{FF2B5EF4-FFF2-40B4-BE49-F238E27FC236}">
                    <a16:creationId xmlns:a16="http://schemas.microsoft.com/office/drawing/2014/main" id="{5CC8831D-3709-F610-8363-4FB854883FBB}"/>
                  </a:ext>
                </a:extLst>
              </p:cNvPr>
              <p:cNvSpPr/>
              <p:nvPr/>
            </p:nvSpPr>
            <p:spPr>
              <a:xfrm>
                <a:off x="999710" y="425077"/>
                <a:ext cx="1617845" cy="14400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pic>
            <p:nvPicPr>
              <p:cNvPr id="2" name="Grafik 1">
                <a:extLst>
                  <a:ext uri="{FF2B5EF4-FFF2-40B4-BE49-F238E27FC236}">
                    <a16:creationId xmlns:a16="http://schemas.microsoft.com/office/drawing/2014/main" id="{DFF52AB2-FD9F-0F59-BE8A-1040F771D71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169675" y="539203"/>
                <a:ext cx="1277913" cy="1260000"/>
              </a:xfrm>
              <a:prstGeom prst="rect">
                <a:avLst/>
              </a:prstGeom>
            </p:spPr>
          </p:pic>
        </p:grpSp>
        <p:sp>
          <p:nvSpPr>
            <p:cNvPr id="3" name="Rechteck 2">
              <a:extLst>
                <a:ext uri="{FF2B5EF4-FFF2-40B4-BE49-F238E27FC236}">
                  <a16:creationId xmlns:a16="http://schemas.microsoft.com/office/drawing/2014/main" id="{5293BBCC-DCB9-3BBD-E7E0-114693B6AFA4}"/>
                </a:ext>
              </a:extLst>
            </p:cNvPr>
            <p:cNvSpPr/>
            <p:nvPr/>
          </p:nvSpPr>
          <p:spPr>
            <a:xfrm>
              <a:off x="9574445" y="431017"/>
              <a:ext cx="1617845" cy="1458273"/>
            </a:xfrm>
            <a:prstGeom prst="rect">
              <a:avLst/>
            </a:prstGeom>
            <a:solidFill>
              <a:srgbClr val="00B05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7" name="Grafik 6">
              <a:extLst>
                <a:ext uri="{FF2B5EF4-FFF2-40B4-BE49-F238E27FC236}">
                  <a16:creationId xmlns:a16="http://schemas.microsoft.com/office/drawing/2014/main" id="{D1F92DB2-8738-D658-C190-61FEF3F028B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740113" y="539203"/>
              <a:ext cx="1274098" cy="1274098"/>
            </a:xfrm>
            <a:prstGeom prst="rect">
              <a:avLst/>
            </a:prstGeom>
          </p:spPr>
        </p:pic>
      </p:grp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19F524B4-9496-BDAD-E814-18A554471BAA}"/>
              </a:ext>
            </a:extLst>
          </p:cNvPr>
          <p:cNvGrpSpPr/>
          <p:nvPr/>
        </p:nvGrpSpPr>
        <p:grpSpPr>
          <a:xfrm>
            <a:off x="10216542" y="3483869"/>
            <a:ext cx="1370312" cy="1637702"/>
            <a:chOff x="10190316" y="3215758"/>
            <a:chExt cx="1370312" cy="1637702"/>
          </a:xfrm>
        </p:grpSpPr>
        <p:grpSp>
          <p:nvGrpSpPr>
            <p:cNvPr id="6" name="Gruppieren 5">
              <a:extLst>
                <a:ext uri="{FF2B5EF4-FFF2-40B4-BE49-F238E27FC236}">
                  <a16:creationId xmlns:a16="http://schemas.microsoft.com/office/drawing/2014/main" id="{A3BDCDB1-CA61-AD93-9614-9D547D795AAC}"/>
                </a:ext>
              </a:extLst>
            </p:cNvPr>
            <p:cNvGrpSpPr/>
            <p:nvPr/>
          </p:nvGrpSpPr>
          <p:grpSpPr>
            <a:xfrm>
              <a:off x="10222761" y="3561567"/>
              <a:ext cx="1303242" cy="1291893"/>
              <a:chOff x="10450513" y="2721882"/>
              <a:chExt cx="1303242" cy="1291893"/>
            </a:xfrm>
          </p:grpSpPr>
          <p:sp>
            <p:nvSpPr>
              <p:cNvPr id="10" name="Textfeld 9">
                <a:extLst>
                  <a:ext uri="{FF2B5EF4-FFF2-40B4-BE49-F238E27FC236}">
                    <a16:creationId xmlns:a16="http://schemas.microsoft.com/office/drawing/2014/main" id="{A1DADF45-D5B8-3B6D-7F5C-CBD1220FA43B}"/>
                  </a:ext>
                </a:extLst>
              </p:cNvPr>
              <p:cNvSpPr txBox="1"/>
              <p:nvPr/>
            </p:nvSpPr>
            <p:spPr>
              <a:xfrm>
                <a:off x="10450513" y="3429000"/>
                <a:ext cx="130324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dirty="0"/>
                  <a:t>10 Minuten</a:t>
                </a:r>
              </a:p>
              <a:p>
                <a:r>
                  <a:rPr lang="de-DE" sz="14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(2 x 5 Minuten)</a:t>
                </a:r>
              </a:p>
            </p:txBody>
          </p:sp>
          <p:pic>
            <p:nvPicPr>
              <p:cNvPr id="11" name="Grafik 10">
                <a:extLst>
                  <a:ext uri="{FF2B5EF4-FFF2-40B4-BE49-F238E27FC236}">
                    <a16:creationId xmlns:a16="http://schemas.microsoft.com/office/drawing/2014/main" id="{B6E662DB-1E4C-897C-7CD4-FB39A93F3AC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696576" y="2721882"/>
                <a:ext cx="720000" cy="720000"/>
              </a:xfrm>
              <a:prstGeom prst="rect">
                <a:avLst/>
              </a:prstGeom>
            </p:spPr>
          </p:pic>
        </p:grpSp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50EE2675-8F09-1ED4-E10A-73549B421109}"/>
                </a:ext>
              </a:extLst>
            </p:cNvPr>
            <p:cNvSpPr txBox="1"/>
            <p:nvPr/>
          </p:nvSpPr>
          <p:spPr>
            <a:xfrm>
              <a:off x="10190316" y="3215758"/>
              <a:ext cx="13703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/>
                <a:t>Präsentation</a:t>
              </a:r>
            </a:p>
          </p:txBody>
        </p:sp>
      </p:grp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E0EFA8DA-9A50-BC5A-2BFF-49A23F7CA83B}"/>
              </a:ext>
            </a:extLst>
          </p:cNvPr>
          <p:cNvGrpSpPr/>
          <p:nvPr/>
        </p:nvGrpSpPr>
        <p:grpSpPr>
          <a:xfrm>
            <a:off x="10263190" y="5301334"/>
            <a:ext cx="1277016" cy="1435976"/>
            <a:chOff x="10248987" y="5128445"/>
            <a:chExt cx="1277016" cy="1435976"/>
          </a:xfrm>
        </p:grpSpPr>
        <p:grpSp>
          <p:nvGrpSpPr>
            <p:cNvPr id="13" name="Gruppieren 12">
              <a:extLst>
                <a:ext uri="{FF2B5EF4-FFF2-40B4-BE49-F238E27FC236}">
                  <a16:creationId xmlns:a16="http://schemas.microsoft.com/office/drawing/2014/main" id="{891691A7-BEBB-EB9D-78DC-3DAC8E1754C9}"/>
                </a:ext>
              </a:extLst>
            </p:cNvPr>
            <p:cNvGrpSpPr/>
            <p:nvPr/>
          </p:nvGrpSpPr>
          <p:grpSpPr>
            <a:xfrm>
              <a:off x="10248987" y="5487971"/>
              <a:ext cx="1277016" cy="1076450"/>
              <a:chOff x="10450513" y="2721882"/>
              <a:chExt cx="1277016" cy="1076450"/>
            </a:xfrm>
          </p:grpSpPr>
          <p:sp>
            <p:nvSpPr>
              <p:cNvPr id="16" name="Textfeld 15">
                <a:extLst>
                  <a:ext uri="{FF2B5EF4-FFF2-40B4-BE49-F238E27FC236}">
                    <a16:creationId xmlns:a16="http://schemas.microsoft.com/office/drawing/2014/main" id="{B8B80D49-EE28-8792-94ED-85B8DC28AC48}"/>
                  </a:ext>
                </a:extLst>
              </p:cNvPr>
              <p:cNvSpPr txBox="1"/>
              <p:nvPr/>
            </p:nvSpPr>
            <p:spPr>
              <a:xfrm>
                <a:off x="10450513" y="3429000"/>
                <a:ext cx="12770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dirty="0"/>
                  <a:t>20 Minuten</a:t>
                </a:r>
              </a:p>
            </p:txBody>
          </p:sp>
          <p:pic>
            <p:nvPicPr>
              <p:cNvPr id="17" name="Grafik 16">
                <a:extLst>
                  <a:ext uri="{FF2B5EF4-FFF2-40B4-BE49-F238E27FC236}">
                    <a16:creationId xmlns:a16="http://schemas.microsoft.com/office/drawing/2014/main" id="{AA686E5F-1CFB-E830-99A5-A39CBFB689C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696576" y="2721882"/>
                <a:ext cx="720000" cy="720000"/>
              </a:xfrm>
              <a:prstGeom prst="rect">
                <a:avLst/>
              </a:prstGeom>
            </p:spPr>
          </p:pic>
        </p:grp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B35E16EF-1507-472F-ECD5-B35F351BA3C4}"/>
                </a:ext>
              </a:extLst>
            </p:cNvPr>
            <p:cNvSpPr txBox="1"/>
            <p:nvPr/>
          </p:nvSpPr>
          <p:spPr>
            <a:xfrm>
              <a:off x="10270467" y="5128445"/>
              <a:ext cx="11691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/>
                <a:t>Diskussion</a:t>
              </a:r>
            </a:p>
          </p:txBody>
        </p:sp>
      </p:grpSp>
      <p:sp>
        <p:nvSpPr>
          <p:cNvPr id="24" name="Untertitel 2">
            <a:extLst>
              <a:ext uri="{FF2B5EF4-FFF2-40B4-BE49-F238E27FC236}">
                <a16:creationId xmlns:a16="http://schemas.microsoft.com/office/drawing/2014/main" id="{2FF4FBF0-29BD-96C4-54B0-EC86CBC941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2982" y="3488960"/>
            <a:ext cx="8926513" cy="327897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de-DE" b="1" dirty="0"/>
              <a:t>Präsentation</a:t>
            </a:r>
          </a:p>
          <a:p>
            <a:pPr marL="342900" indent="-342900" algn="l">
              <a:buFont typeface="Courier New" panose="02070309020205020404" pitchFamily="49" charset="0"/>
              <a:buChar char="o"/>
            </a:pPr>
            <a:r>
              <a:rPr lang="de-DE" dirty="0"/>
              <a:t>Stellen Sie in den Standpunkt des Verbands der Hausbesitzerinnen / Hausbesitzer aussagekräftig, klar strukturiert, fehlerfrei, anschaulich dar. </a:t>
            </a:r>
          </a:p>
          <a:p>
            <a:pPr algn="l"/>
            <a:r>
              <a:rPr lang="de-DE" b="1" dirty="0"/>
              <a:t>Diskussion</a:t>
            </a:r>
          </a:p>
          <a:p>
            <a:pPr marL="342900" indent="-342900" algn="l">
              <a:buFont typeface="Courier New" panose="02070309020205020404" pitchFamily="49" charset="0"/>
              <a:buChar char="o"/>
            </a:pPr>
            <a:r>
              <a:rPr lang="de-DE" dirty="0"/>
              <a:t>Vertreten Sie den Standpunkt des Verbands der Hausbesitzerinnen / Hausbesitzer. Nutzen Sie volkswirtschaftliche Theorien, Fachbegriffe etc.</a:t>
            </a:r>
          </a:p>
          <a:p>
            <a:pPr marL="342900" indent="-342900" algn="l">
              <a:buFont typeface="Courier New" panose="02070309020205020404" pitchFamily="49" charset="0"/>
              <a:buChar char="o"/>
            </a:pPr>
            <a:r>
              <a:rPr lang="de-DE" dirty="0"/>
              <a:t>Stellen Sie </a:t>
            </a:r>
            <a:r>
              <a:rPr lang="de-DE" b="1" dirty="0"/>
              <a:t>kritische Rückfragen </a:t>
            </a:r>
            <a:r>
              <a:rPr lang="de-DE" dirty="0"/>
              <a:t>zu den Positionen der Hausbesitzerinnen / der Hausbesitzer und der Oberbürgermeisterin / des Oberbürgermeisters. </a:t>
            </a:r>
          </a:p>
          <a:p>
            <a:pPr marL="342900" indent="-342900" algn="l">
              <a:buFont typeface="Courier New" panose="02070309020205020404" pitchFamily="49" charset="0"/>
              <a:buChar char="o"/>
            </a:pPr>
            <a:r>
              <a:rPr lang="de-DE" dirty="0"/>
              <a:t>Achten Sie auf eine </a:t>
            </a:r>
            <a:r>
              <a:rPr lang="de-DE" b="1" dirty="0"/>
              <a:t>wertschätzende Diskussion</a:t>
            </a:r>
            <a:endParaRPr lang="de-DE" dirty="0"/>
          </a:p>
          <a:p>
            <a:pPr marL="342900" indent="-342900" algn="l">
              <a:buFont typeface="Wingdings" pitchFamily="2" charset="2"/>
              <a:buChar char="§"/>
            </a:pPr>
            <a:endParaRPr lang="de-DE" dirty="0"/>
          </a:p>
          <a:p>
            <a:pPr marL="342900" indent="-342900" algn="l">
              <a:buFont typeface="Wingdings" pitchFamily="2" charset="2"/>
              <a:buChar char="§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2271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Untertitel 2">
            <a:extLst>
              <a:ext uri="{FF2B5EF4-FFF2-40B4-BE49-F238E27FC236}">
                <a16:creationId xmlns:a16="http://schemas.microsoft.com/office/drawing/2014/main" id="{C11B78E2-478D-2587-229D-D6DD2B6C08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2982" y="3488960"/>
            <a:ext cx="8926513" cy="3278970"/>
          </a:xfrm>
        </p:spPr>
        <p:txBody>
          <a:bodyPr>
            <a:normAutofit fontScale="92500"/>
          </a:bodyPr>
          <a:lstStyle/>
          <a:p>
            <a:pPr marL="342900" indent="-342900" algn="l">
              <a:buFont typeface="Wingdings" pitchFamily="2" charset="2"/>
              <a:buChar char="§"/>
            </a:pPr>
            <a:r>
              <a:rPr lang="de-DE" b="1" dirty="0"/>
              <a:t>Beobachten</a:t>
            </a:r>
            <a:r>
              <a:rPr lang="de-DE" dirty="0"/>
              <a:t> Sie Ihr Verbandsmitglieder der Haubesitzerinnen und Hausbesitzer: 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de-DE" dirty="0"/>
              <a:t>Welche Argumente waren volkswirtschaftlich überzeugend / nicht überzeugend? 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de-DE" dirty="0"/>
              <a:t>Welche Aussagen waren falsch?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de-DE" dirty="0"/>
              <a:t>Was hat er / sie gut gemacht? 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de-DE" dirty="0"/>
              <a:t>Was hätte er / sie  besser machen können? </a:t>
            </a:r>
          </a:p>
          <a:p>
            <a:pPr marL="342900" indent="-342900" algn="l">
              <a:buFont typeface="Wingdings" pitchFamily="2" charset="2"/>
              <a:buChar char="§"/>
            </a:pPr>
            <a:r>
              <a:rPr lang="de-DE" b="1" dirty="0"/>
              <a:t>Schreiben</a:t>
            </a:r>
            <a:r>
              <a:rPr lang="de-DE" dirty="0"/>
              <a:t> Sie sich Ihre Beobachtungen auf. </a:t>
            </a:r>
          </a:p>
          <a:p>
            <a:pPr marL="342900" indent="-342900" algn="l">
              <a:buFont typeface="Wingdings" pitchFamily="2" charset="2"/>
              <a:buChar char="§"/>
            </a:pPr>
            <a:r>
              <a:rPr lang="de-DE" dirty="0"/>
              <a:t>Geben Sie ein </a:t>
            </a:r>
            <a:r>
              <a:rPr lang="de-DE" b="1" dirty="0"/>
              <a:t>Feedback</a:t>
            </a:r>
            <a:r>
              <a:rPr lang="de-DE" dirty="0"/>
              <a:t> und erläutern Sie was die von Ihnen beobachtete Person gut gemacht und was er / sie zukünftig besser machen könnte. </a:t>
            </a:r>
          </a:p>
          <a:p>
            <a:pPr algn="l"/>
            <a:endParaRPr lang="de-DE" dirty="0"/>
          </a:p>
          <a:p>
            <a:pPr marL="342900" indent="-342900" algn="l">
              <a:buFont typeface="Wingdings" pitchFamily="2" charset="2"/>
              <a:buChar char="§"/>
            </a:pPr>
            <a:endParaRPr lang="de-DE" dirty="0"/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CB30DA93-87E2-9CF7-60D2-4975E4FBE6AF}"/>
              </a:ext>
            </a:extLst>
          </p:cNvPr>
          <p:cNvGrpSpPr/>
          <p:nvPr/>
        </p:nvGrpSpPr>
        <p:grpSpPr>
          <a:xfrm rot="10800000">
            <a:off x="999710" y="425077"/>
            <a:ext cx="10192580" cy="1464213"/>
            <a:chOff x="999710" y="425077"/>
            <a:chExt cx="10192580" cy="1464213"/>
          </a:xfrm>
        </p:grpSpPr>
        <p:grpSp>
          <p:nvGrpSpPr>
            <p:cNvPr id="2" name="Gruppieren 1">
              <a:extLst>
                <a:ext uri="{FF2B5EF4-FFF2-40B4-BE49-F238E27FC236}">
                  <a16:creationId xmlns:a16="http://schemas.microsoft.com/office/drawing/2014/main" id="{FA9844CD-0ACD-4EE4-A417-55CB22827E44}"/>
                </a:ext>
              </a:extLst>
            </p:cNvPr>
            <p:cNvGrpSpPr/>
            <p:nvPr/>
          </p:nvGrpSpPr>
          <p:grpSpPr>
            <a:xfrm>
              <a:off x="999710" y="425077"/>
              <a:ext cx="8562324" cy="1449052"/>
              <a:chOff x="999710" y="425077"/>
              <a:chExt cx="8562324" cy="1449052"/>
            </a:xfrm>
          </p:grpSpPr>
          <p:grpSp>
            <p:nvGrpSpPr>
              <p:cNvPr id="4" name="Gruppieren 3">
                <a:extLst>
                  <a:ext uri="{FF2B5EF4-FFF2-40B4-BE49-F238E27FC236}">
                    <a16:creationId xmlns:a16="http://schemas.microsoft.com/office/drawing/2014/main" id="{1C1B6AA8-A0C8-0AFB-F926-D2A24E6135A1}"/>
                  </a:ext>
                </a:extLst>
              </p:cNvPr>
              <p:cNvGrpSpPr/>
              <p:nvPr/>
            </p:nvGrpSpPr>
            <p:grpSpPr>
              <a:xfrm>
                <a:off x="999710" y="425077"/>
                <a:ext cx="8562324" cy="1449052"/>
                <a:chOff x="999710" y="425077"/>
                <a:chExt cx="8562324" cy="1449052"/>
              </a:xfrm>
            </p:grpSpPr>
            <p:sp>
              <p:nvSpPr>
                <p:cNvPr id="9" name="Textfeld 8">
                  <a:extLst>
                    <a:ext uri="{FF2B5EF4-FFF2-40B4-BE49-F238E27FC236}">
                      <a16:creationId xmlns:a16="http://schemas.microsoft.com/office/drawing/2014/main" id="{418633A8-3DE3-2B94-C161-A3F7F56B4D7E}"/>
                    </a:ext>
                  </a:extLst>
                </p:cNvPr>
                <p:cNvSpPr txBox="1"/>
                <p:nvPr/>
              </p:nvSpPr>
              <p:spPr>
                <a:xfrm>
                  <a:off x="2604300" y="434129"/>
                  <a:ext cx="6957734" cy="1440000"/>
                </a:xfrm>
                <a:prstGeom prst="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</p:spPr>
              <p:txBody>
                <a:bodyPr wrap="square" rtlCol="0">
                  <a:noAutofit/>
                </a:bodyPr>
                <a:lstStyle/>
                <a:p>
                  <a:pPr algn="ctr"/>
                  <a:r>
                    <a:rPr lang="de-DE" sz="2000" dirty="0"/>
                    <a:t>Rollenkarte</a:t>
                  </a:r>
                  <a:r>
                    <a:rPr lang="de-DE" sz="2800" dirty="0"/>
                    <a:t> </a:t>
                  </a:r>
                  <a:br>
                    <a:rPr lang="de-DE" sz="2800" dirty="0"/>
                  </a:br>
                  <a:r>
                    <a:rPr lang="de-DE" sz="3200" dirty="0"/>
                    <a:t>Hausbesitzerinnen und Hausbesitzer-Beobachterin bzw. - Beobachter</a:t>
                  </a:r>
                  <a:endParaRPr lang="de-DE" sz="6600" dirty="0"/>
                </a:p>
              </p:txBody>
            </p:sp>
            <p:sp>
              <p:nvSpPr>
                <p:cNvPr id="15" name="Rechteck 14">
                  <a:extLst>
                    <a:ext uri="{FF2B5EF4-FFF2-40B4-BE49-F238E27FC236}">
                      <a16:creationId xmlns:a16="http://schemas.microsoft.com/office/drawing/2014/main" id="{5CC8831D-3709-F610-8363-4FB854883FBB}"/>
                    </a:ext>
                  </a:extLst>
                </p:cNvPr>
                <p:cNvSpPr/>
                <p:nvPr/>
              </p:nvSpPr>
              <p:spPr>
                <a:xfrm>
                  <a:off x="999710" y="425077"/>
                  <a:ext cx="1617845" cy="1440000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pic>
            <p:nvPicPr>
              <p:cNvPr id="18" name="Grafik 17">
                <a:extLst>
                  <a:ext uri="{FF2B5EF4-FFF2-40B4-BE49-F238E27FC236}">
                    <a16:creationId xmlns:a16="http://schemas.microsoft.com/office/drawing/2014/main" id="{37EDA35A-798E-3ECD-D98B-3D819FC1DE6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178632" y="545620"/>
                <a:ext cx="1260000" cy="1260000"/>
              </a:xfrm>
              <a:prstGeom prst="rect">
                <a:avLst/>
              </a:prstGeom>
            </p:spPr>
          </p:pic>
        </p:grpSp>
        <p:sp>
          <p:nvSpPr>
            <p:cNvPr id="3" name="Rechteck 2">
              <a:extLst>
                <a:ext uri="{FF2B5EF4-FFF2-40B4-BE49-F238E27FC236}">
                  <a16:creationId xmlns:a16="http://schemas.microsoft.com/office/drawing/2014/main" id="{00E34AE2-AA26-3BA4-D06F-EDADF0017928}"/>
                </a:ext>
              </a:extLst>
            </p:cNvPr>
            <p:cNvSpPr/>
            <p:nvPr/>
          </p:nvSpPr>
          <p:spPr>
            <a:xfrm>
              <a:off x="9574445" y="431017"/>
              <a:ext cx="1617845" cy="1458273"/>
            </a:xfrm>
            <a:prstGeom prst="rect">
              <a:avLst/>
            </a:prstGeom>
            <a:solidFill>
              <a:srgbClr val="00B05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6" name="Grafik 5">
              <a:extLst>
                <a:ext uri="{FF2B5EF4-FFF2-40B4-BE49-F238E27FC236}">
                  <a16:creationId xmlns:a16="http://schemas.microsoft.com/office/drawing/2014/main" id="{98272C13-25D6-DA92-434F-0D54B82927B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740113" y="539203"/>
              <a:ext cx="1274098" cy="127409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6686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590</Words>
  <Application>Microsoft Macintosh PowerPoint</Application>
  <PresentationFormat>Breitbild</PresentationFormat>
  <Paragraphs>77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Wingdings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Lars Kreuziger</dc:creator>
  <cp:lastModifiedBy>Lars Kreuziger</cp:lastModifiedBy>
  <cp:revision>18</cp:revision>
  <cp:lastPrinted>2022-08-26T09:52:27Z</cp:lastPrinted>
  <dcterms:created xsi:type="dcterms:W3CDTF">2022-08-25T14:27:38Z</dcterms:created>
  <dcterms:modified xsi:type="dcterms:W3CDTF">2024-01-02T07:29:22Z</dcterms:modified>
</cp:coreProperties>
</file>