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669088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>
      <p:cViewPr varScale="1">
        <p:scale>
          <a:sx n="57" d="100"/>
          <a:sy n="57" d="100"/>
        </p:scale>
        <p:origin x="592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348"/>
          </a:xfrm>
          <a:prstGeom prst="rect">
            <a:avLst/>
          </a:prstGeom>
        </p:spPr>
        <p:txBody>
          <a:bodyPr vert="horz" lIns="90434" tIns="45217" rIns="90434" bIns="45217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0434" tIns="45217" rIns="90434" bIns="45217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05.03.2025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5075"/>
            <a:ext cx="4440238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34" tIns="45217" rIns="90434" bIns="45217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909" y="4751219"/>
            <a:ext cx="5335270" cy="3887361"/>
          </a:xfrm>
          <a:prstGeom prst="rect">
            <a:avLst/>
          </a:prstGeom>
        </p:spPr>
        <p:txBody>
          <a:bodyPr vert="horz" lIns="90434" tIns="45217" rIns="90434" bIns="45217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889938" cy="495347"/>
          </a:xfrm>
          <a:prstGeom prst="rect">
            <a:avLst/>
          </a:prstGeom>
        </p:spPr>
        <p:txBody>
          <a:bodyPr vert="horz" lIns="90434" tIns="45217" rIns="90434" bIns="45217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7607" y="9377318"/>
            <a:ext cx="2889938" cy="495347"/>
          </a:xfrm>
          <a:prstGeom prst="rect">
            <a:avLst/>
          </a:prstGeom>
        </p:spPr>
        <p:txBody>
          <a:bodyPr vert="horz" lIns="90434" tIns="45217" rIns="90434" bIns="45217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Stand: 2021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Prüfungsbereich Wirtschafts- und Sozialkunde – kaufmännische Berufsschule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Stand: 2021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Prüfungsbereich Wirtschafts- und Sozialkunde – kaufmännische Berufsschule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Stand: 2021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Prüfungsbereich Wirtschafts- und Sozialkunde – kaufmännische Berufsschule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Stand: 2021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Prüfungsbereich Wirtschafts- und Sozialkunde – kaufmännische Berufsschule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Stand: 2021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Prüfungsbereich Wirtschafts- und Sozialkunde – kaufmännische Berufsschule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Stand: 2021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Prüfungsbereich Wirtschafts- und Sozialkunde – kaufmännische Berufsschule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Stand: 2021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Prüfungsbereich Wirtschafts- und Sozialkunde – kaufmännische Berufsschule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Stand: 2021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Prüfungsbereich Wirtschafts- und Sozialkunde – kaufmännische Berufsschule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Stand: 2021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Prüfungsbereich Wirtschafts- und Sozialkunde – kaufmännische Berufsschule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Stand: 2021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Prüfungsbereich Wirtschafts- und Sozialkunde – kaufmännische Berufsschule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Stand: 2021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Prüfungsbereich Wirtschafts- und Sozialkunde – kaufmännische Berufsschule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Stand: 2021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267744" y="6188818"/>
            <a:ext cx="4464496" cy="7001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Prüfungsbereich Wirtschafts- und Sozialkunde – kaufmännische Berufsschule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9.png"/><Relationship Id="rId18" Type="http://schemas.openxmlformats.org/officeDocument/2006/relationships/image" Target="../media/image13.png"/><Relationship Id="rId26" Type="http://schemas.openxmlformats.org/officeDocument/2006/relationships/image" Target="../media/image20.png"/><Relationship Id="rId3" Type="http://schemas.openxmlformats.org/officeDocument/2006/relationships/image" Target="../media/image1.png"/><Relationship Id="rId21" Type="http://schemas.openxmlformats.org/officeDocument/2006/relationships/image" Target="../media/image16.png"/><Relationship Id="rId7" Type="http://schemas.openxmlformats.org/officeDocument/2006/relationships/image" Target="../media/image4.png"/><Relationship Id="rId12" Type="http://schemas.openxmlformats.org/officeDocument/2006/relationships/image" Target="../media/image8.png"/><Relationship Id="rId17" Type="http://schemas.openxmlformats.org/officeDocument/2006/relationships/image" Target="../media/image12.png"/><Relationship Id="rId25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1.png"/><Relationship Id="rId20" Type="http://schemas.openxmlformats.org/officeDocument/2006/relationships/image" Target="../media/image15.png"/><Relationship Id="rId29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9.svg"/><Relationship Id="rId24" Type="http://schemas.openxmlformats.org/officeDocument/2006/relationships/image" Target="../media/image18.png"/><Relationship Id="rId5" Type="http://schemas.openxmlformats.org/officeDocument/2006/relationships/image" Target="../media/image2.png"/><Relationship Id="rId15" Type="http://schemas.openxmlformats.org/officeDocument/2006/relationships/image" Target="../media/image13.svg"/><Relationship Id="rId23" Type="http://schemas.openxmlformats.org/officeDocument/2006/relationships/image" Target="../media/image21.svg"/><Relationship Id="rId28" Type="http://schemas.openxmlformats.org/officeDocument/2006/relationships/image" Target="../media/image22.png"/><Relationship Id="rId10" Type="http://schemas.openxmlformats.org/officeDocument/2006/relationships/image" Target="../media/image7.png"/><Relationship Id="rId19" Type="http://schemas.openxmlformats.org/officeDocument/2006/relationships/image" Target="../media/image14.png"/><Relationship Id="rId31" Type="http://schemas.openxmlformats.org/officeDocument/2006/relationships/image" Target="../media/image25.png"/><Relationship Id="rId4" Type="http://schemas.openxmlformats.org/officeDocument/2006/relationships/image" Target="../media/image2.svg"/><Relationship Id="rId9" Type="http://schemas.openxmlformats.org/officeDocument/2006/relationships/image" Target="../media/image6.png"/><Relationship Id="rId14" Type="http://schemas.openxmlformats.org/officeDocument/2006/relationships/image" Target="../media/image10.png"/><Relationship Id="rId22" Type="http://schemas.openxmlformats.org/officeDocument/2006/relationships/image" Target="../media/image17.png"/><Relationship Id="rId27" Type="http://schemas.openxmlformats.org/officeDocument/2006/relationships/image" Target="../media/image21.png"/><Relationship Id="rId30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-468560" y="190456"/>
            <a:ext cx="8901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 Organizer: Lernfeld 2 – Verkaufsgespräche kundenorientiert führen</a:t>
            </a:r>
          </a:p>
        </p:txBody>
      </p:sp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0" name="Textfeld 109"/>
          <p:cNvSpPr txBox="1"/>
          <p:nvPr/>
        </p:nvSpPr>
        <p:spPr>
          <a:xfrm>
            <a:off x="3078246" y="1167077"/>
            <a:ext cx="22233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Kontakt mit den Kunden aufnehmen</a:t>
            </a:r>
          </a:p>
        </p:txBody>
      </p:sp>
      <p:sp>
        <p:nvSpPr>
          <p:cNvPr id="74" name="Textfeld 73"/>
          <p:cNvSpPr txBox="1"/>
          <p:nvPr/>
        </p:nvSpPr>
        <p:spPr>
          <a:xfrm>
            <a:off x="1212167" y="735300"/>
            <a:ext cx="16181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Kontaktaktaufnahme in Abhängigkeit von der Verkaufsform: Vollbedienung und Vorwahl</a:t>
            </a:r>
          </a:p>
        </p:txBody>
      </p:sp>
      <p:sp>
        <p:nvSpPr>
          <p:cNvPr id="3" name="Rechteck 2"/>
          <p:cNvSpPr/>
          <p:nvPr/>
        </p:nvSpPr>
        <p:spPr>
          <a:xfrm>
            <a:off x="2845554" y="5789845"/>
            <a:ext cx="309251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5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Techniken der Preisargumentation anwenden</a:t>
            </a:r>
          </a:p>
        </p:txBody>
      </p:sp>
      <p:sp>
        <p:nvSpPr>
          <p:cNvPr id="6" name="Rechteck 5"/>
          <p:cNvSpPr/>
          <p:nvPr/>
        </p:nvSpPr>
        <p:spPr>
          <a:xfrm>
            <a:off x="870650" y="3586362"/>
            <a:ext cx="2241319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5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Kundenorientiert argumentieren</a:t>
            </a:r>
          </a:p>
        </p:txBody>
      </p:sp>
      <p:sp>
        <p:nvSpPr>
          <p:cNvPr id="7" name="Rechteck 6"/>
          <p:cNvSpPr/>
          <p:nvPr/>
        </p:nvSpPr>
        <p:spPr>
          <a:xfrm>
            <a:off x="653881" y="4843261"/>
            <a:ext cx="2547492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Warenbeschreibungsbogen erstellen</a:t>
            </a:r>
          </a:p>
        </p:txBody>
      </p:sp>
      <p:sp>
        <p:nvSpPr>
          <p:cNvPr id="8" name="Rechteck 7"/>
          <p:cNvSpPr/>
          <p:nvPr/>
        </p:nvSpPr>
        <p:spPr>
          <a:xfrm>
            <a:off x="7265284" y="5238610"/>
            <a:ext cx="1805235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5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Ergänzungs- und Zusatzangebote unterbreiten</a:t>
            </a:r>
          </a:p>
        </p:txBody>
      </p:sp>
      <p:sp>
        <p:nvSpPr>
          <p:cNvPr id="9" name="Rechteck 8"/>
          <p:cNvSpPr/>
          <p:nvPr/>
        </p:nvSpPr>
        <p:spPr>
          <a:xfrm>
            <a:off x="3827503" y="3117615"/>
            <a:ext cx="130508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5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Waren vorlegen</a:t>
            </a:r>
          </a:p>
        </p:txBody>
      </p:sp>
      <p:sp>
        <p:nvSpPr>
          <p:cNvPr id="10" name="Rechteck 9"/>
          <p:cNvSpPr/>
          <p:nvPr/>
        </p:nvSpPr>
        <p:spPr>
          <a:xfrm>
            <a:off x="774023" y="2293576"/>
            <a:ext cx="1988045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5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Kaufmotive berücksichtigen</a:t>
            </a:r>
          </a:p>
        </p:txBody>
      </p:sp>
      <p:sp>
        <p:nvSpPr>
          <p:cNvPr id="12" name="Rechteck 11"/>
          <p:cNvSpPr/>
          <p:nvPr/>
        </p:nvSpPr>
        <p:spPr>
          <a:xfrm>
            <a:off x="3054740" y="1949382"/>
            <a:ext cx="2449508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5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Bedarf direkt und indirekt ermitteln</a:t>
            </a:r>
          </a:p>
        </p:txBody>
      </p:sp>
      <p:sp>
        <p:nvSpPr>
          <p:cNvPr id="75" name="Textfeld 74"/>
          <p:cNvSpPr txBox="1"/>
          <p:nvPr/>
        </p:nvSpPr>
        <p:spPr>
          <a:xfrm>
            <a:off x="3201373" y="5513337"/>
            <a:ext cx="244827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Zeitpunkt und Arten der Preisnennung</a:t>
            </a:r>
          </a:p>
        </p:txBody>
      </p:sp>
      <p:sp>
        <p:nvSpPr>
          <p:cNvPr id="76" name="Textfeld 75"/>
          <p:cNvSpPr txBox="1"/>
          <p:nvPr/>
        </p:nvSpPr>
        <p:spPr>
          <a:xfrm>
            <a:off x="5054926" y="3313293"/>
            <a:ext cx="18109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Sinne einbeziehen</a:t>
            </a:r>
          </a:p>
        </p:txBody>
      </p:sp>
      <p:sp>
        <p:nvSpPr>
          <p:cNvPr id="17" name="Rechteck 16"/>
          <p:cNvSpPr/>
          <p:nvPr/>
        </p:nvSpPr>
        <p:spPr>
          <a:xfrm>
            <a:off x="3371281" y="2549273"/>
            <a:ext cx="1563248" cy="230832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indirekte Bedarfsermittlung</a:t>
            </a:r>
          </a:p>
        </p:txBody>
      </p:sp>
      <p:cxnSp>
        <p:nvCxnSpPr>
          <p:cNvPr id="49" name="Gerade Verbindung mit Pfeil 48"/>
          <p:cNvCxnSpPr>
            <a:cxnSpLocks/>
          </p:cNvCxnSpPr>
          <p:nvPr/>
        </p:nvCxnSpPr>
        <p:spPr>
          <a:xfrm flipH="1" flipV="1">
            <a:off x="3012678" y="3819266"/>
            <a:ext cx="4087625" cy="1289971"/>
          </a:xfrm>
          <a:prstGeom prst="straightConnector1">
            <a:avLst/>
          </a:prstGeom>
          <a:ln cap="rnd">
            <a:solidFill>
              <a:schemeClr val="bg1">
                <a:lumMod val="50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feld 52"/>
          <p:cNvSpPr txBox="1"/>
          <p:nvPr/>
        </p:nvSpPr>
        <p:spPr>
          <a:xfrm>
            <a:off x="4504815" y="3320095"/>
            <a:ext cx="62133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3 Artikel</a:t>
            </a:r>
          </a:p>
        </p:txBody>
      </p:sp>
      <p:sp>
        <p:nvSpPr>
          <p:cNvPr id="54" name="Textfeld 53"/>
          <p:cNvSpPr txBox="1"/>
          <p:nvPr/>
        </p:nvSpPr>
        <p:spPr>
          <a:xfrm>
            <a:off x="3514573" y="3316349"/>
            <a:ext cx="107167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mittlere Preislage</a:t>
            </a:r>
          </a:p>
        </p:txBody>
      </p:sp>
      <p:sp>
        <p:nvSpPr>
          <p:cNvPr id="22" name="Rechteck 21"/>
          <p:cNvSpPr/>
          <p:nvPr/>
        </p:nvSpPr>
        <p:spPr>
          <a:xfrm>
            <a:off x="3371281" y="2265680"/>
            <a:ext cx="1579450" cy="230832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direkte Bedarfsermittlung</a:t>
            </a:r>
            <a:endParaRPr lang="de-DE" sz="900" dirty="0"/>
          </a:p>
        </p:txBody>
      </p:sp>
      <p:cxnSp>
        <p:nvCxnSpPr>
          <p:cNvPr id="79" name="Gerade Verbindung mit Pfeil 78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</p:cNvCxnSpPr>
          <p:nvPr/>
        </p:nvCxnSpPr>
        <p:spPr>
          <a:xfrm>
            <a:off x="3889637" y="1512709"/>
            <a:ext cx="0" cy="481631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atumsplatzhalter 14"/>
          <p:cNvSpPr>
            <a:spLocks noGrp="1"/>
          </p:cNvSpPr>
          <p:nvPr>
            <p:ph type="dt" sz="half" idx="10"/>
          </p:nvPr>
        </p:nvSpPr>
        <p:spPr>
          <a:xfrm>
            <a:off x="181259" y="6398972"/>
            <a:ext cx="2133600" cy="365125"/>
          </a:xfrm>
        </p:spPr>
        <p:txBody>
          <a:bodyPr/>
          <a:lstStyle/>
          <a:p>
            <a:r>
              <a:rPr lang="de-DE" dirty="0">
                <a:solidFill>
                  <a:schemeClr val="tx1"/>
                </a:solidFill>
              </a:rPr>
              <a:t>Stand: 2023_/ 2025 NRH Grafik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78" name="Rechteck 77">
            <a:extLst>
              <a:ext uri="{FF2B5EF4-FFF2-40B4-BE49-F238E27FC236}">
                <a16:creationId xmlns:a16="http://schemas.microsoft.com/office/drawing/2014/main" id="{692B793E-2C89-420E-B391-15740DCE7705}"/>
              </a:ext>
            </a:extLst>
          </p:cNvPr>
          <p:cNvSpPr/>
          <p:nvPr/>
        </p:nvSpPr>
        <p:spPr>
          <a:xfrm>
            <a:off x="5146423" y="2265680"/>
            <a:ext cx="261481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Vertrauensauslöser, Fragetechniken, Feedback</a:t>
            </a:r>
          </a:p>
        </p:txBody>
      </p:sp>
      <p:cxnSp>
        <p:nvCxnSpPr>
          <p:cNvPr id="86" name="Gerade Verbindung mit Pfeil 85">
            <a:extLst>
              <a:ext uri="{FF2B5EF4-FFF2-40B4-BE49-F238E27FC236}">
                <a16:creationId xmlns:a16="http://schemas.microsoft.com/office/drawing/2014/main" id="{8206A5BF-4F46-48B9-BC9E-2A78C11DEE52}"/>
              </a:ext>
            </a:extLst>
          </p:cNvPr>
          <p:cNvCxnSpPr>
            <a:cxnSpLocks/>
            <a:stCxn id="10" idx="2"/>
          </p:cNvCxnSpPr>
          <p:nvPr/>
        </p:nvCxnSpPr>
        <p:spPr>
          <a:xfrm>
            <a:off x="1768046" y="2547492"/>
            <a:ext cx="40919" cy="256987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feld 26">
            <a:extLst>
              <a:ext uri="{FF2B5EF4-FFF2-40B4-BE49-F238E27FC236}">
                <a16:creationId xmlns:a16="http://schemas.microsoft.com/office/drawing/2014/main" id="{DA20E266-6839-423A-A0D5-CE652BA4EF98}"/>
              </a:ext>
            </a:extLst>
          </p:cNvPr>
          <p:cNvSpPr txBox="1"/>
          <p:nvPr/>
        </p:nvSpPr>
        <p:spPr>
          <a:xfrm>
            <a:off x="996071" y="3827219"/>
            <a:ext cx="17641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i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Merkmal-Vorteil-Nutzen-Kette</a:t>
            </a:r>
          </a:p>
        </p:txBody>
      </p:sp>
      <p:sp>
        <p:nvSpPr>
          <p:cNvPr id="87" name="Textfeld 86">
            <a:extLst>
              <a:ext uri="{FF2B5EF4-FFF2-40B4-BE49-F238E27FC236}">
                <a16:creationId xmlns:a16="http://schemas.microsoft.com/office/drawing/2014/main" id="{2A704C5B-9129-4919-8FF0-733AFBC7E8D4}"/>
              </a:ext>
            </a:extLst>
          </p:cNvPr>
          <p:cNvSpPr txBox="1"/>
          <p:nvPr/>
        </p:nvSpPr>
        <p:spPr>
          <a:xfrm>
            <a:off x="3293764" y="6109528"/>
            <a:ext cx="244827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Sandwich-Methode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B13475C1-F8C3-4013-BECA-080C61B522E2}"/>
              </a:ext>
            </a:extLst>
          </p:cNvPr>
          <p:cNvSpPr txBox="1"/>
          <p:nvPr/>
        </p:nvSpPr>
        <p:spPr>
          <a:xfrm>
            <a:off x="5504248" y="833190"/>
            <a:ext cx="145462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kundenbezogene und warenbezogene Kontaktaufnahme</a:t>
            </a:r>
          </a:p>
        </p:txBody>
      </p:sp>
      <p:cxnSp>
        <p:nvCxnSpPr>
          <p:cNvPr id="111" name="Gerade Verbindung mit Pfeil 110">
            <a:extLst>
              <a:ext uri="{FF2B5EF4-FFF2-40B4-BE49-F238E27FC236}">
                <a16:creationId xmlns:a16="http://schemas.microsoft.com/office/drawing/2014/main" id="{58C3B56C-ECDF-4365-9F36-69572AF6C199}"/>
              </a:ext>
            </a:extLst>
          </p:cNvPr>
          <p:cNvCxnSpPr>
            <a:cxnSpLocks/>
            <a:stCxn id="7" idx="0"/>
            <a:endCxn id="27" idx="2"/>
          </p:cNvCxnSpPr>
          <p:nvPr/>
        </p:nvCxnSpPr>
        <p:spPr>
          <a:xfrm flipH="1" flipV="1">
            <a:off x="1878122" y="4058051"/>
            <a:ext cx="49505" cy="785210"/>
          </a:xfrm>
          <a:prstGeom prst="straightConnector1">
            <a:avLst/>
          </a:prstGeom>
          <a:ln cap="rnd">
            <a:solidFill>
              <a:schemeClr val="bg1">
                <a:lumMod val="50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Gerade Verbindung mit Pfeil 131">
            <a:extLst>
              <a:ext uri="{FF2B5EF4-FFF2-40B4-BE49-F238E27FC236}">
                <a16:creationId xmlns:a16="http://schemas.microsoft.com/office/drawing/2014/main" id="{006FB3A5-80D8-46AE-BBCF-7C1A5EA5D35D}"/>
              </a:ext>
            </a:extLst>
          </p:cNvPr>
          <p:cNvCxnSpPr>
            <a:cxnSpLocks/>
            <a:stCxn id="12" idx="1"/>
            <a:endCxn id="10" idx="3"/>
          </p:cNvCxnSpPr>
          <p:nvPr/>
        </p:nvCxnSpPr>
        <p:spPr>
          <a:xfrm flipH="1">
            <a:off x="2762068" y="2076340"/>
            <a:ext cx="292672" cy="34419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Gerade Verbindung mit Pfeil 134">
            <a:extLst>
              <a:ext uri="{FF2B5EF4-FFF2-40B4-BE49-F238E27FC236}">
                <a16:creationId xmlns:a16="http://schemas.microsoft.com/office/drawing/2014/main" id="{2B4071F2-BF51-423E-80C2-4830452A28E3}"/>
              </a:ext>
            </a:extLst>
          </p:cNvPr>
          <p:cNvCxnSpPr>
            <a:cxnSpLocks/>
            <a:stCxn id="17" idx="2"/>
          </p:cNvCxnSpPr>
          <p:nvPr/>
        </p:nvCxnSpPr>
        <p:spPr>
          <a:xfrm>
            <a:off x="4152905" y="2780105"/>
            <a:ext cx="0" cy="37162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Gerade Verbindung mit Pfeil 138">
            <a:extLst>
              <a:ext uri="{FF2B5EF4-FFF2-40B4-BE49-F238E27FC236}">
                <a16:creationId xmlns:a16="http://schemas.microsoft.com/office/drawing/2014/main" id="{018E61DF-5344-4858-8FC4-7486D59516D0}"/>
              </a:ext>
            </a:extLst>
          </p:cNvPr>
          <p:cNvCxnSpPr>
            <a:cxnSpLocks/>
          </p:cNvCxnSpPr>
          <p:nvPr/>
        </p:nvCxnSpPr>
        <p:spPr>
          <a:xfrm flipH="1">
            <a:off x="2845554" y="3262000"/>
            <a:ext cx="887553" cy="348572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Gerade Verbindung mit Pfeil 140">
            <a:extLst>
              <a:ext uri="{FF2B5EF4-FFF2-40B4-BE49-F238E27FC236}">
                <a16:creationId xmlns:a16="http://schemas.microsoft.com/office/drawing/2014/main" id="{DB18EDB0-B5DB-48BB-A36E-C0C8B291058C}"/>
              </a:ext>
            </a:extLst>
          </p:cNvPr>
          <p:cNvCxnSpPr>
            <a:cxnSpLocks/>
            <a:endCxn id="27" idx="3"/>
          </p:cNvCxnSpPr>
          <p:nvPr/>
        </p:nvCxnSpPr>
        <p:spPr>
          <a:xfrm flipH="1" flipV="1">
            <a:off x="2760173" y="3942635"/>
            <a:ext cx="1308263" cy="1525026"/>
          </a:xfrm>
          <a:prstGeom prst="straightConnector1">
            <a:avLst/>
          </a:prstGeom>
          <a:ln cap="rnd">
            <a:solidFill>
              <a:schemeClr val="bg1">
                <a:lumMod val="50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feld 148">
            <a:extLst>
              <a:ext uri="{FF2B5EF4-FFF2-40B4-BE49-F238E27FC236}">
                <a16:creationId xmlns:a16="http://schemas.microsoft.com/office/drawing/2014/main" id="{BB9B9436-9993-402F-A2BD-4761741DBBBB}"/>
              </a:ext>
            </a:extLst>
          </p:cNvPr>
          <p:cNvSpPr txBox="1"/>
          <p:nvPr/>
        </p:nvSpPr>
        <p:spPr>
          <a:xfrm>
            <a:off x="715998" y="2123119"/>
            <a:ext cx="21622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rationale und emotionale Kaufmotive</a:t>
            </a:r>
          </a:p>
        </p:txBody>
      </p:sp>
      <p:sp>
        <p:nvSpPr>
          <p:cNvPr id="161" name="Textfeld 160">
            <a:extLst>
              <a:ext uri="{FF2B5EF4-FFF2-40B4-BE49-F238E27FC236}">
                <a16:creationId xmlns:a16="http://schemas.microsoft.com/office/drawing/2014/main" id="{404FE607-9EE9-497D-A22B-EF416192984F}"/>
              </a:ext>
            </a:extLst>
          </p:cNvPr>
          <p:cNvSpPr txBox="1"/>
          <p:nvPr/>
        </p:nvSpPr>
        <p:spPr>
          <a:xfrm>
            <a:off x="1184453" y="5768968"/>
            <a:ext cx="9781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Kundentypen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E64F4E7F-EDF3-3536-F196-49ADB9AA80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6168094" y="1394526"/>
            <a:ext cx="973406" cy="973406"/>
          </a:xfrm>
          <a:prstGeom prst="rect">
            <a:avLst/>
          </a:prstGeom>
        </p:spPr>
      </p:pic>
      <p:pic>
        <p:nvPicPr>
          <p:cNvPr id="35" name="Grafik 34">
            <a:extLst>
              <a:ext uri="{FF2B5EF4-FFF2-40B4-BE49-F238E27FC236}">
                <a16:creationId xmlns:a16="http://schemas.microsoft.com/office/drawing/2014/main" id="{15CD1CD6-33F4-9662-9F7C-2ED9AFF1453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9546" y="761623"/>
            <a:ext cx="616806" cy="566216"/>
          </a:xfrm>
          <a:prstGeom prst="rect">
            <a:avLst/>
          </a:prstGeom>
        </p:spPr>
      </p:pic>
      <p:pic>
        <p:nvPicPr>
          <p:cNvPr id="46" name="Grafik 45">
            <a:extLst>
              <a:ext uri="{FF2B5EF4-FFF2-40B4-BE49-F238E27FC236}">
                <a16:creationId xmlns:a16="http://schemas.microsoft.com/office/drawing/2014/main" id="{252748A2-FB91-F438-692C-8626406C237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26858" y="6137096"/>
            <a:ext cx="899556" cy="434785"/>
          </a:xfrm>
          <a:prstGeom prst="rect">
            <a:avLst/>
          </a:prstGeom>
        </p:spPr>
      </p:pic>
      <p:pic>
        <p:nvPicPr>
          <p:cNvPr id="48" name="Grafik 47">
            <a:extLst>
              <a:ext uri="{FF2B5EF4-FFF2-40B4-BE49-F238E27FC236}">
                <a16:creationId xmlns:a16="http://schemas.microsoft.com/office/drawing/2014/main" id="{55130490-DE37-7B90-F4A4-15CB1186673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2451" y="5723931"/>
            <a:ext cx="561218" cy="630557"/>
          </a:xfrm>
          <a:prstGeom prst="rect">
            <a:avLst/>
          </a:prstGeom>
        </p:spPr>
      </p:pic>
      <p:pic>
        <p:nvPicPr>
          <p:cNvPr id="55" name="Grafik 54">
            <a:extLst>
              <a:ext uri="{FF2B5EF4-FFF2-40B4-BE49-F238E27FC236}">
                <a16:creationId xmlns:a16="http://schemas.microsoft.com/office/drawing/2014/main" id="{B1CF19F0-0A60-9744-B236-39F415B99DC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65061" y="2887921"/>
            <a:ext cx="465668" cy="410667"/>
          </a:xfrm>
          <a:prstGeom prst="rect">
            <a:avLst/>
          </a:prstGeom>
        </p:spPr>
      </p:pic>
      <p:pic>
        <p:nvPicPr>
          <p:cNvPr id="57" name="Grafik 56">
            <a:extLst>
              <a:ext uri="{FF2B5EF4-FFF2-40B4-BE49-F238E27FC236}">
                <a16:creationId xmlns:a16="http://schemas.microsoft.com/office/drawing/2014/main" id="{166D9B8D-CBC4-6813-726B-41E0EF1389C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97614" y="5142987"/>
            <a:ext cx="635716" cy="453618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C9F33476-0356-AD69-DCA8-DE2B5B2CE43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2004657" y="2657017"/>
            <a:ext cx="1008021" cy="1008021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3F5E972B-6CBB-9624-596C-743ECB5DBF0F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06602" y="824007"/>
            <a:ext cx="703722" cy="570964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96837397-2D78-5D88-BFB1-D35366CA4A5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25395" y="1173035"/>
            <a:ext cx="624868" cy="333109"/>
          </a:xfrm>
          <a:prstGeom prst="rect">
            <a:avLst/>
          </a:prstGeom>
        </p:spPr>
      </p:pic>
      <p:pic>
        <p:nvPicPr>
          <p:cNvPr id="32" name="Grafik 31">
            <a:extLst>
              <a:ext uri="{FF2B5EF4-FFF2-40B4-BE49-F238E27FC236}">
                <a16:creationId xmlns:a16="http://schemas.microsoft.com/office/drawing/2014/main" id="{B6B91E32-C355-B5D8-D511-AC0293637B7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xmlns="" r:embed="rId15"/>
              </a:ext>
            </a:extLst>
          </a:blip>
          <a:srcRect/>
          <a:stretch/>
        </p:blipFill>
        <p:spPr>
          <a:xfrm>
            <a:off x="6964398" y="1683418"/>
            <a:ext cx="673662" cy="673662"/>
          </a:xfrm>
          <a:prstGeom prst="rect">
            <a:avLst/>
          </a:prstGeom>
        </p:spPr>
      </p:pic>
      <p:pic>
        <p:nvPicPr>
          <p:cNvPr id="37" name="Grafik 36">
            <a:extLst>
              <a:ext uri="{FF2B5EF4-FFF2-40B4-BE49-F238E27FC236}">
                <a16:creationId xmlns:a16="http://schemas.microsoft.com/office/drawing/2014/main" id="{529D7A72-7684-484D-9B12-30DA15A91456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2260" y="1540360"/>
            <a:ext cx="467940" cy="533002"/>
          </a:xfrm>
          <a:prstGeom prst="rect">
            <a:avLst/>
          </a:prstGeom>
        </p:spPr>
      </p:pic>
      <p:pic>
        <p:nvPicPr>
          <p:cNvPr id="39" name="Grafik 38">
            <a:extLst>
              <a:ext uri="{FF2B5EF4-FFF2-40B4-BE49-F238E27FC236}">
                <a16:creationId xmlns:a16="http://schemas.microsoft.com/office/drawing/2014/main" id="{9986827F-3697-F9B1-E4F1-412268581FB1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96504" y="1565633"/>
            <a:ext cx="575727" cy="555256"/>
          </a:xfrm>
          <a:prstGeom prst="rect">
            <a:avLst/>
          </a:prstGeom>
        </p:spPr>
      </p:pic>
      <p:pic>
        <p:nvPicPr>
          <p:cNvPr id="43" name="Grafik 42">
            <a:extLst>
              <a:ext uri="{FF2B5EF4-FFF2-40B4-BE49-F238E27FC236}">
                <a16:creationId xmlns:a16="http://schemas.microsoft.com/office/drawing/2014/main" id="{59F3FF60-86FA-9AA6-F06D-58A0DF1E65B3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8473" y="5664519"/>
            <a:ext cx="753128" cy="630557"/>
          </a:xfrm>
          <a:prstGeom prst="rect">
            <a:avLst/>
          </a:prstGeom>
        </p:spPr>
      </p:pic>
      <p:pic>
        <p:nvPicPr>
          <p:cNvPr id="11" name="Grafik 10" descr="Ein Bild, das Grafiken, Schwarz, Symbol, Design enthält.&#10;&#10;KI-generierte Inhalte können fehlerhaft sein.">
            <a:extLst>
              <a:ext uri="{FF2B5EF4-FFF2-40B4-BE49-F238E27FC236}">
                <a16:creationId xmlns:a16="http://schemas.microsoft.com/office/drawing/2014/main" id="{756A1F62-49FA-DA0E-0395-F0CE882AD581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033" y="4419160"/>
            <a:ext cx="605751" cy="670653"/>
          </a:xfrm>
          <a:prstGeom prst="rect">
            <a:avLst/>
          </a:prstGeom>
        </p:spPr>
      </p:pic>
      <p:pic>
        <p:nvPicPr>
          <p:cNvPr id="16" name="Grafik 15" descr="Ein Bild, das Grafiken, Grafikdesign, Schwarzweiß, Design enthält.&#10;&#10;KI-generierte Inhalte können fehlerhaft sein.">
            <a:extLst>
              <a:ext uri="{FF2B5EF4-FFF2-40B4-BE49-F238E27FC236}">
                <a16:creationId xmlns:a16="http://schemas.microsoft.com/office/drawing/2014/main" id="{03034955-DFD9-F117-BC4A-4B7F701C592E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13" y="2950195"/>
            <a:ext cx="1206201" cy="1006002"/>
          </a:xfrm>
          <a:prstGeom prst="rect">
            <a:avLst/>
          </a:prstGeom>
        </p:spPr>
      </p:pic>
      <p:pic>
        <p:nvPicPr>
          <p:cNvPr id="33" name="Grafik 32" descr="Ein Bild, das Schwarz, Dunkelheit enthält.&#10;&#10;KI-generierte Inhalte können fehlerhaft sein.">
            <a:extLst>
              <a:ext uri="{FF2B5EF4-FFF2-40B4-BE49-F238E27FC236}">
                <a16:creationId xmlns:a16="http://schemas.microsoft.com/office/drawing/2014/main" id="{1F6F7FDF-7A31-A529-6AC5-6DAF3C465A23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6446" y="1745121"/>
            <a:ext cx="734461" cy="472326"/>
          </a:xfrm>
          <a:prstGeom prst="rect">
            <a:avLst/>
          </a:prstGeom>
        </p:spPr>
      </p:pic>
      <p:pic>
        <p:nvPicPr>
          <p:cNvPr id="36" name="Grafik 35" descr="Ein Bild, das Schwarz, Dunkelheit enthält.&#10;&#10;KI-generierte Inhalte können fehlerhaft sein.">
            <a:extLst>
              <a:ext uri="{FF2B5EF4-FFF2-40B4-BE49-F238E27FC236}">
                <a16:creationId xmlns:a16="http://schemas.microsoft.com/office/drawing/2014/main" id="{76E0D1FE-0E83-77B0-D1C0-996834A8F341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6300" y="722220"/>
            <a:ext cx="734461" cy="472326"/>
          </a:xfrm>
          <a:prstGeom prst="rect">
            <a:avLst/>
          </a:prstGeom>
        </p:spPr>
      </p:pic>
      <p:pic>
        <p:nvPicPr>
          <p:cNvPr id="40" name="Grafik 39">
            <a:extLst>
              <a:ext uri="{FF2B5EF4-FFF2-40B4-BE49-F238E27FC236}">
                <a16:creationId xmlns:a16="http://schemas.microsoft.com/office/drawing/2014/main" id="{2F460294-AC86-0224-C16D-AA6C77B1ADF3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xmlns="" r:embed="rId23"/>
              </a:ext>
            </a:extLst>
          </a:blip>
          <a:stretch>
            <a:fillRect/>
          </a:stretch>
        </p:blipFill>
        <p:spPr>
          <a:xfrm>
            <a:off x="4675811" y="517866"/>
            <a:ext cx="973406" cy="973406"/>
          </a:xfrm>
          <a:prstGeom prst="rect">
            <a:avLst/>
          </a:prstGeom>
        </p:spPr>
      </p:pic>
      <p:pic>
        <p:nvPicPr>
          <p:cNvPr id="50" name="Grafik 49">
            <a:extLst>
              <a:ext uri="{FF2B5EF4-FFF2-40B4-BE49-F238E27FC236}">
                <a16:creationId xmlns:a16="http://schemas.microsoft.com/office/drawing/2014/main" id="{79AD66E7-009A-FF12-52E7-A21CECC2DC8B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5161" y="2780105"/>
            <a:ext cx="772453" cy="825931"/>
          </a:xfrm>
          <a:prstGeom prst="rect">
            <a:avLst/>
          </a:prstGeom>
        </p:spPr>
      </p:pic>
      <p:pic>
        <p:nvPicPr>
          <p:cNvPr id="52" name="Grafik 51" descr="Ein Bild, das Screenshot, Design, Schwarzweiß enthält.&#10;&#10;KI-generierte Inhalte können fehlerhaft sein.">
            <a:extLst>
              <a:ext uri="{FF2B5EF4-FFF2-40B4-BE49-F238E27FC236}">
                <a16:creationId xmlns:a16="http://schemas.microsoft.com/office/drawing/2014/main" id="{CD0C9656-C0AB-3DDD-B66E-A1D80D13A3B4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069" y="4219824"/>
            <a:ext cx="334323" cy="482009"/>
          </a:xfrm>
          <a:prstGeom prst="rect">
            <a:avLst/>
          </a:prstGeom>
        </p:spPr>
      </p:pic>
      <p:pic>
        <p:nvPicPr>
          <p:cNvPr id="58" name="Grafik 57">
            <a:extLst>
              <a:ext uri="{FF2B5EF4-FFF2-40B4-BE49-F238E27FC236}">
                <a16:creationId xmlns:a16="http://schemas.microsoft.com/office/drawing/2014/main" id="{0997CB37-EC92-342D-A34D-926B0A96CCDA}"/>
              </a:ext>
            </a:extLst>
          </p:cNvPr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31346" y="3593842"/>
            <a:ext cx="738935" cy="599533"/>
          </a:xfrm>
          <a:prstGeom prst="rect">
            <a:avLst/>
          </a:prstGeom>
        </p:spPr>
      </p:pic>
      <p:pic>
        <p:nvPicPr>
          <p:cNvPr id="59" name="Grafik 58">
            <a:extLst>
              <a:ext uri="{FF2B5EF4-FFF2-40B4-BE49-F238E27FC236}">
                <a16:creationId xmlns:a16="http://schemas.microsoft.com/office/drawing/2014/main" id="{390B222F-823E-612A-B821-458BE8269BF3}"/>
              </a:ext>
            </a:extLst>
          </p:cNvPr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95032" y="4058051"/>
            <a:ext cx="473061" cy="252183"/>
          </a:xfrm>
          <a:prstGeom prst="rect">
            <a:avLst/>
          </a:prstGeom>
        </p:spPr>
      </p:pic>
      <p:pic>
        <p:nvPicPr>
          <p:cNvPr id="61" name="Grafik 60" descr="Ein Bild, das Schwarz, Dunkelheit enthält.&#10;&#10;KI-generierte Inhalte können fehlerhaft sein.">
            <a:extLst>
              <a:ext uri="{FF2B5EF4-FFF2-40B4-BE49-F238E27FC236}">
                <a16:creationId xmlns:a16="http://schemas.microsoft.com/office/drawing/2014/main" id="{1CAFC01C-6DFA-958F-D1AB-94C41FDF3CD7}"/>
              </a:ext>
            </a:extLst>
          </p:cNvPr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451" y="3550927"/>
            <a:ext cx="536486" cy="690583"/>
          </a:xfrm>
          <a:prstGeom prst="rect">
            <a:avLst/>
          </a:prstGeom>
        </p:spPr>
      </p:pic>
      <p:pic>
        <p:nvPicPr>
          <p:cNvPr id="63" name="Grafik 62" descr="Ein Bild, das Kreis, Symbol, Grafiken, Schrift enthält.&#10;&#10;KI-generierte Inhalte können fehlerhaft sein.">
            <a:extLst>
              <a:ext uri="{FF2B5EF4-FFF2-40B4-BE49-F238E27FC236}">
                <a16:creationId xmlns:a16="http://schemas.microsoft.com/office/drawing/2014/main" id="{09D985C3-3A17-59D2-CA8C-574B5814DE65}"/>
              </a:ext>
            </a:extLst>
          </p:cNvPr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9676" y="3597838"/>
            <a:ext cx="410341" cy="405606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2080468" y="4169184"/>
            <a:ext cx="648519" cy="571720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581" y="4859798"/>
            <a:ext cx="644460" cy="637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Bildschirmpräsentation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Leber</dc:creator>
  <cp:lastModifiedBy>Rastelli-Hudelmaier, Nathalie (ZSL)</cp:lastModifiedBy>
  <cp:revision>28</cp:revision>
  <cp:lastPrinted>2021-05-25T12:43:32Z</cp:lastPrinted>
  <dcterms:created xsi:type="dcterms:W3CDTF">2017-10-01T16:54:20Z</dcterms:created>
  <dcterms:modified xsi:type="dcterms:W3CDTF">2025-03-05T13:12:29Z</dcterms:modified>
</cp:coreProperties>
</file>