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12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6" r:id="rId10"/>
    <p:sldId id="265" r:id="rId11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6"/>
    <p:restoredTop sz="94643"/>
  </p:normalViewPr>
  <p:slideViewPr>
    <p:cSldViewPr snapToGrid="0">
      <p:cViewPr varScale="1">
        <p:scale>
          <a:sx n="81" d="100"/>
          <a:sy n="81" d="100"/>
        </p:scale>
        <p:origin x="200" y="3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896A25-7172-4996-80A5-F90CA36A5725}" type="datetimeFigureOut">
              <a:rPr lang="de-DE" smtClean="0"/>
              <a:t>18.12.19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DDBBF7-DE3F-49A5-828E-4FF0A5BC9D2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13594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DDBBF7-DE3F-49A5-828E-4FF0A5BC9D20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46452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DDBBF7-DE3F-49A5-828E-4FF0A5BC9D20}" type="slidenum">
              <a:rPr lang="de-DE" smtClean="0"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46452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3C992-8845-48C0-85F5-70CDEC774915}" type="datetimeFigureOut">
              <a:rPr lang="de-DE" smtClean="0"/>
              <a:t>18.12.19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2113A-E31C-461F-B574-99653F196C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478124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3C992-8845-48C0-85F5-70CDEC774915}" type="datetimeFigureOut">
              <a:rPr lang="de-DE" smtClean="0"/>
              <a:t>18.12.19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2113A-E31C-461F-B574-99653F196C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68313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3C992-8845-48C0-85F5-70CDEC774915}" type="datetimeFigureOut">
              <a:rPr lang="de-DE" smtClean="0"/>
              <a:t>18.12.19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2113A-E31C-461F-B574-99653F196C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26335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3C992-8845-48C0-85F5-70CDEC774915}" type="datetimeFigureOut">
              <a:rPr lang="de-DE" smtClean="0"/>
              <a:t>18.12.19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2113A-E31C-461F-B574-99653F196C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97286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3C992-8845-48C0-85F5-70CDEC774915}" type="datetimeFigureOut">
              <a:rPr lang="de-DE" smtClean="0"/>
              <a:t>18.12.19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2113A-E31C-461F-B574-99653F196C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549320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3C992-8845-48C0-85F5-70CDEC774915}" type="datetimeFigureOut">
              <a:rPr lang="de-DE" smtClean="0"/>
              <a:t>18.12.19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2113A-E31C-461F-B574-99653F196C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71618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3C992-8845-48C0-85F5-70CDEC774915}" type="datetimeFigureOut">
              <a:rPr lang="de-DE" smtClean="0"/>
              <a:t>18.12.19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2113A-E31C-461F-B574-99653F196C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12216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pic>
        <p:nvPicPr>
          <p:cNvPr id="4" name="Grafik 3" descr="Ein Bild, das Zeichnung enthält.&#10;&#10;Automatisch generierte Beschreibung">
            <a:extLst>
              <a:ext uri="{FF2B5EF4-FFF2-40B4-BE49-F238E27FC236}">
                <a16:creationId xmlns:a16="http://schemas.microsoft.com/office/drawing/2014/main" id="{96493547-2850-194C-A63A-B9F73A48A27D}"/>
              </a:ext>
            </a:extLst>
          </p:cNvPr>
          <p:cNvPicPr/>
          <p:nvPr userDrawn="1"/>
        </p:nvPicPr>
        <p:blipFill>
          <a:blip r:embed="rId2"/>
          <a:stretch>
            <a:fillRect/>
          </a:stretch>
        </p:blipFill>
        <p:spPr>
          <a:xfrm>
            <a:off x="7646965" y="6209030"/>
            <a:ext cx="4402455" cy="567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02987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3C992-8845-48C0-85F5-70CDEC774915}" type="datetimeFigureOut">
              <a:rPr lang="de-DE" smtClean="0"/>
              <a:t>18.12.19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2113A-E31C-461F-B574-99653F196C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893808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3C992-8845-48C0-85F5-70CDEC774915}" type="datetimeFigureOut">
              <a:rPr lang="de-DE" smtClean="0"/>
              <a:t>18.12.19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2113A-E31C-461F-B574-99653F196C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319393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3C992-8845-48C0-85F5-70CDEC774915}" type="datetimeFigureOut">
              <a:rPr lang="de-DE" smtClean="0"/>
              <a:t>18.12.19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2113A-E31C-461F-B574-99653F196C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36265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03C992-8845-48C0-85F5-70CDEC774915}" type="datetimeFigureOut">
              <a:rPr lang="de-DE" smtClean="0"/>
              <a:t>18.12.19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22113A-E31C-461F-B574-99653F196C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22789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.png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.png"/><Relationship Id="rId5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.png"/><Relationship Id="rId5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1037706" y="2243801"/>
            <a:ext cx="10515600" cy="1325563"/>
          </a:xfrm>
        </p:spPr>
        <p:txBody>
          <a:bodyPr>
            <a:noAutofit/>
          </a:bodyPr>
          <a:lstStyle/>
          <a:p>
            <a:r>
              <a:rPr lang="de-DE" sz="4800" b="1" dirty="0"/>
              <a:t>Das Modell der Vollständigen Handlung</a:t>
            </a:r>
          </a:p>
        </p:txBody>
      </p:sp>
    </p:spTree>
    <p:extLst>
      <p:ext uri="{BB962C8B-B14F-4D97-AF65-F5344CB8AC3E}">
        <p14:creationId xmlns:p14="http://schemas.microsoft.com/office/powerpoint/2010/main" val="19500296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3161212" y="2225872"/>
            <a:ext cx="6045542" cy="1325563"/>
          </a:xfrm>
        </p:spPr>
        <p:txBody>
          <a:bodyPr>
            <a:noAutofit/>
          </a:bodyPr>
          <a:lstStyle/>
          <a:p>
            <a:r>
              <a:rPr lang="de-DE" sz="4800" b="1" dirty="0"/>
              <a:t>Haben Sie noch Fragen?</a:t>
            </a:r>
          </a:p>
        </p:txBody>
      </p:sp>
    </p:spTree>
    <p:extLst>
      <p:ext uri="{BB962C8B-B14F-4D97-AF65-F5344CB8AC3E}">
        <p14:creationId xmlns:p14="http://schemas.microsoft.com/office/powerpoint/2010/main" val="10937089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/>
        </p:nvSpPr>
        <p:spPr>
          <a:xfrm>
            <a:off x="216132" y="216131"/>
            <a:ext cx="5868784" cy="6417425"/>
          </a:xfrm>
          <a:prstGeom prst="rect">
            <a:avLst/>
          </a:prstGeom>
          <a:solidFill>
            <a:schemeClr val="accent2"/>
          </a:solidFill>
          <a:ln w="63500">
            <a:solidFill>
              <a:schemeClr val="tx1"/>
            </a:solidFill>
          </a:ln>
          <a:effectLst>
            <a:outerShdw blurRad="215900" dist="177800" dir="5400000" algn="t" rotWithShape="0">
              <a:prstClr val="black">
                <a:alpha val="40000"/>
              </a:prstClr>
            </a:outerShdw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63534" y="2418065"/>
            <a:ext cx="2191096" cy="831908"/>
          </a:xfrm>
        </p:spPr>
        <p:txBody>
          <a:bodyPr>
            <a:normAutofit/>
          </a:bodyPr>
          <a:lstStyle/>
          <a:p>
            <a:r>
              <a:rPr lang="de-DE" sz="2800" b="1" dirty="0"/>
              <a:t>Lernsituation</a:t>
            </a:r>
          </a:p>
        </p:txBody>
      </p:sp>
      <p:sp>
        <p:nvSpPr>
          <p:cNvPr id="4" name="Textfeld 3"/>
          <p:cNvSpPr txBox="1"/>
          <p:nvPr/>
        </p:nvSpPr>
        <p:spPr>
          <a:xfrm>
            <a:off x="6334298" y="216131"/>
            <a:ext cx="5536277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b="1" dirty="0"/>
              <a:t>Die Lernsituation</a:t>
            </a:r>
          </a:p>
          <a:p>
            <a:endParaRPr lang="de-DE" sz="2800" dirty="0"/>
          </a:p>
          <a:p>
            <a:r>
              <a:rPr lang="de-DE" sz="2400" dirty="0"/>
              <a:t>Im Zentrum der Vollständigen Handlung steht die Lernsituation.</a:t>
            </a:r>
          </a:p>
          <a:p>
            <a:endParaRPr lang="de-DE" sz="2400" dirty="0"/>
          </a:p>
          <a:p>
            <a:r>
              <a:rPr lang="de-DE" sz="2400" dirty="0"/>
              <a:t>Diese beschreibt das zu bearbeitende Thema.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598516" y="5805496"/>
            <a:ext cx="53367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/>
              <a:t>Das Modell der Vollständigen Handlung</a:t>
            </a:r>
          </a:p>
        </p:txBody>
      </p:sp>
      <p:cxnSp>
        <p:nvCxnSpPr>
          <p:cNvPr id="7" name="Gerader Verbinder 6"/>
          <p:cNvCxnSpPr/>
          <p:nvPr/>
        </p:nvCxnSpPr>
        <p:spPr>
          <a:xfrm flipV="1">
            <a:off x="2942705" y="4271066"/>
            <a:ext cx="0" cy="1348335"/>
          </a:xfrm>
          <a:prstGeom prst="line">
            <a:avLst/>
          </a:prstGeom>
          <a:ln w="152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Ellipse 21"/>
          <p:cNvSpPr/>
          <p:nvPr/>
        </p:nvSpPr>
        <p:spPr>
          <a:xfrm flipH="1">
            <a:off x="1587733" y="1497893"/>
            <a:ext cx="2831870" cy="2809704"/>
          </a:xfrm>
          <a:prstGeom prst="ellipse">
            <a:avLst/>
          </a:prstGeom>
          <a:noFill/>
          <a:ln w="152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" name="Rechteck 22"/>
          <p:cNvSpPr/>
          <p:nvPr/>
        </p:nvSpPr>
        <p:spPr>
          <a:xfrm>
            <a:off x="3024245" y="3937787"/>
            <a:ext cx="1121675" cy="66655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990302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/>
        </p:nvSpPr>
        <p:spPr>
          <a:xfrm>
            <a:off x="216132" y="216131"/>
            <a:ext cx="5868784" cy="6417425"/>
          </a:xfrm>
          <a:prstGeom prst="rect">
            <a:avLst/>
          </a:prstGeom>
          <a:solidFill>
            <a:schemeClr val="accent2"/>
          </a:solidFill>
          <a:ln w="63500">
            <a:solidFill>
              <a:schemeClr val="tx1"/>
            </a:solidFill>
          </a:ln>
          <a:effectLst>
            <a:outerShdw blurRad="215900" dist="177800" dir="5400000" algn="t" rotWithShape="0">
              <a:prstClr val="black">
                <a:alpha val="40000"/>
              </a:prstClr>
            </a:outerShdw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63534" y="2418065"/>
            <a:ext cx="2191096" cy="831908"/>
          </a:xfrm>
        </p:spPr>
        <p:txBody>
          <a:bodyPr>
            <a:normAutofit/>
          </a:bodyPr>
          <a:lstStyle/>
          <a:p>
            <a:r>
              <a:rPr lang="de-DE" sz="2800" b="1" dirty="0"/>
              <a:t>Lernsituation</a:t>
            </a:r>
          </a:p>
        </p:txBody>
      </p:sp>
      <p:sp>
        <p:nvSpPr>
          <p:cNvPr id="4" name="Textfeld 3"/>
          <p:cNvSpPr txBox="1"/>
          <p:nvPr/>
        </p:nvSpPr>
        <p:spPr>
          <a:xfrm>
            <a:off x="6334298" y="216131"/>
            <a:ext cx="5536277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b="1" dirty="0"/>
              <a:t>Informieren</a:t>
            </a:r>
          </a:p>
          <a:p>
            <a:endParaRPr lang="de-DE" sz="2800" dirty="0"/>
          </a:p>
          <a:p>
            <a:r>
              <a:rPr lang="de-DE" sz="2400" dirty="0"/>
              <a:t>Die Informationsphase dient dazu, sich über den Arbeitsauftrag zu informieren.</a:t>
            </a:r>
          </a:p>
          <a:p>
            <a:endParaRPr lang="de-DE" sz="2400" dirty="0"/>
          </a:p>
          <a:p>
            <a:r>
              <a:rPr lang="de-DE" sz="2400" dirty="0"/>
              <a:t>Diese Informationen können sowohl schriftlich in einem Buch oder einem Arbeitsblatt als auch mündlich eingeholt werden. </a:t>
            </a:r>
          </a:p>
          <a:p>
            <a:endParaRPr lang="de-DE" sz="2400" dirty="0"/>
          </a:p>
          <a:p>
            <a:r>
              <a:rPr lang="de-DE" sz="2400" dirty="0"/>
              <a:t>Ebenso ist es je nach Aufgabe erlaubt, für die Informationsbeschaffung verschiedene Medien wie z.B. ein PC oder das Handy zu benutzen.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598516" y="5805496"/>
            <a:ext cx="53367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/>
              <a:t>Das Modell der Vollständigen Handlung</a:t>
            </a:r>
          </a:p>
        </p:txBody>
      </p:sp>
      <p:sp>
        <p:nvSpPr>
          <p:cNvPr id="23" name="Rechteck 22"/>
          <p:cNvSpPr/>
          <p:nvPr/>
        </p:nvSpPr>
        <p:spPr>
          <a:xfrm>
            <a:off x="1972499" y="3790604"/>
            <a:ext cx="896044" cy="66655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8" name="Gerade Verbindung mit Pfeil 7"/>
          <p:cNvCxnSpPr/>
          <p:nvPr/>
        </p:nvCxnSpPr>
        <p:spPr>
          <a:xfrm flipH="1">
            <a:off x="1538454" y="3937787"/>
            <a:ext cx="537136" cy="615036"/>
          </a:xfrm>
          <a:prstGeom prst="straightConnector1">
            <a:avLst/>
          </a:prstGeom>
          <a:ln w="1270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el 1"/>
          <p:cNvSpPr txBox="1">
            <a:spLocks/>
          </p:cNvSpPr>
          <p:nvPr/>
        </p:nvSpPr>
        <p:spPr>
          <a:xfrm>
            <a:off x="256145" y="4499068"/>
            <a:ext cx="1658207" cy="4963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400" b="1" dirty="0"/>
              <a:t>Informieren</a:t>
            </a:r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103" y="4918129"/>
            <a:ext cx="1454280" cy="637937"/>
          </a:xfrm>
          <a:prstGeom prst="rect">
            <a:avLst/>
          </a:prstGeom>
        </p:spPr>
      </p:pic>
      <p:sp>
        <p:nvSpPr>
          <p:cNvPr id="12" name="Titel 1"/>
          <p:cNvSpPr txBox="1">
            <a:spLocks/>
          </p:cNvSpPr>
          <p:nvPr/>
        </p:nvSpPr>
        <p:spPr>
          <a:xfrm>
            <a:off x="1963534" y="2418065"/>
            <a:ext cx="2191096" cy="8319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800" b="1"/>
              <a:t>Lernsituation</a:t>
            </a:r>
            <a:endParaRPr lang="de-DE" sz="2800" b="1" dirty="0"/>
          </a:p>
        </p:txBody>
      </p:sp>
      <p:cxnSp>
        <p:nvCxnSpPr>
          <p:cNvPr id="14" name="Gerader Verbinder 13"/>
          <p:cNvCxnSpPr/>
          <p:nvPr/>
        </p:nvCxnSpPr>
        <p:spPr>
          <a:xfrm flipV="1">
            <a:off x="2942705" y="4271066"/>
            <a:ext cx="0" cy="1348335"/>
          </a:xfrm>
          <a:prstGeom prst="line">
            <a:avLst/>
          </a:prstGeom>
          <a:ln w="152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Ellipse 14"/>
          <p:cNvSpPr/>
          <p:nvPr/>
        </p:nvSpPr>
        <p:spPr>
          <a:xfrm flipH="1">
            <a:off x="1587733" y="1497893"/>
            <a:ext cx="2831870" cy="2809704"/>
          </a:xfrm>
          <a:prstGeom prst="ellipse">
            <a:avLst/>
          </a:prstGeom>
          <a:noFill/>
          <a:ln w="152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Rechteck 15"/>
          <p:cNvSpPr/>
          <p:nvPr/>
        </p:nvSpPr>
        <p:spPr>
          <a:xfrm>
            <a:off x="3024245" y="3937787"/>
            <a:ext cx="1121675" cy="66655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772598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/>
        </p:nvSpPr>
        <p:spPr>
          <a:xfrm>
            <a:off x="216132" y="216131"/>
            <a:ext cx="5868784" cy="6417425"/>
          </a:xfrm>
          <a:prstGeom prst="rect">
            <a:avLst/>
          </a:prstGeom>
          <a:solidFill>
            <a:schemeClr val="accent2"/>
          </a:solidFill>
          <a:ln w="63500">
            <a:solidFill>
              <a:schemeClr val="tx1"/>
            </a:solidFill>
          </a:ln>
          <a:effectLst>
            <a:outerShdw blurRad="215900" dist="177800" dir="5400000" algn="t" rotWithShape="0">
              <a:prstClr val="black">
                <a:alpha val="40000"/>
              </a:prstClr>
            </a:outerShdw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Textfeld 3"/>
          <p:cNvSpPr txBox="1"/>
          <p:nvPr/>
        </p:nvSpPr>
        <p:spPr>
          <a:xfrm>
            <a:off x="6334298" y="216131"/>
            <a:ext cx="5536277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b="1" dirty="0"/>
              <a:t>Planen</a:t>
            </a:r>
          </a:p>
          <a:p>
            <a:endParaRPr lang="de-DE" sz="2800" dirty="0"/>
          </a:p>
          <a:p>
            <a:r>
              <a:rPr lang="de-DE" sz="2400" dirty="0"/>
              <a:t>Sämtliche Informationen sind gesammelt. </a:t>
            </a:r>
          </a:p>
          <a:p>
            <a:endParaRPr lang="de-DE" sz="2400" dirty="0"/>
          </a:p>
          <a:p>
            <a:r>
              <a:rPr lang="de-DE" sz="2400" dirty="0"/>
              <a:t>Nun geht es darum, den konkreten Arbeitsablauf und die verschiedenen </a:t>
            </a:r>
            <a:r>
              <a:rPr lang="de-DE" sz="2400"/>
              <a:t>Schritte zum </a:t>
            </a:r>
            <a:r>
              <a:rPr lang="de-DE" sz="2400" dirty="0"/>
              <a:t>Ziel zu planen.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598516" y="5805496"/>
            <a:ext cx="53367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/>
              <a:t>Das Modell der Vollständigen Handlung</a:t>
            </a:r>
          </a:p>
        </p:txBody>
      </p:sp>
      <p:sp>
        <p:nvSpPr>
          <p:cNvPr id="23" name="Rechteck 22"/>
          <p:cNvSpPr/>
          <p:nvPr/>
        </p:nvSpPr>
        <p:spPr>
          <a:xfrm>
            <a:off x="1972499" y="3790604"/>
            <a:ext cx="896044" cy="66655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11" name="Gerade Verbindung mit Pfeil 10"/>
          <p:cNvCxnSpPr/>
          <p:nvPr/>
        </p:nvCxnSpPr>
        <p:spPr>
          <a:xfrm flipH="1">
            <a:off x="852503" y="2319944"/>
            <a:ext cx="871794" cy="75311"/>
          </a:xfrm>
          <a:prstGeom prst="straightConnector1">
            <a:avLst/>
          </a:prstGeom>
          <a:ln w="1270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el 1"/>
          <p:cNvSpPr txBox="1">
            <a:spLocks/>
          </p:cNvSpPr>
          <p:nvPr/>
        </p:nvSpPr>
        <p:spPr>
          <a:xfrm>
            <a:off x="225589" y="2427411"/>
            <a:ext cx="1174244" cy="4963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400" b="1" dirty="0"/>
              <a:t>Planen</a:t>
            </a:r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684" y="2805480"/>
            <a:ext cx="1050788" cy="537335"/>
          </a:xfrm>
          <a:prstGeom prst="rect">
            <a:avLst/>
          </a:prstGeom>
        </p:spPr>
      </p:pic>
      <p:sp>
        <p:nvSpPr>
          <p:cNvPr id="16" name="Titel 1"/>
          <p:cNvSpPr txBox="1">
            <a:spLocks/>
          </p:cNvSpPr>
          <p:nvPr/>
        </p:nvSpPr>
        <p:spPr>
          <a:xfrm>
            <a:off x="1963534" y="2418065"/>
            <a:ext cx="2191096" cy="8319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800" b="1"/>
              <a:t>Lernsituation</a:t>
            </a:r>
            <a:endParaRPr lang="de-DE" sz="2800" b="1" dirty="0"/>
          </a:p>
        </p:txBody>
      </p:sp>
      <p:sp>
        <p:nvSpPr>
          <p:cNvPr id="17" name="Rechteck 16"/>
          <p:cNvSpPr/>
          <p:nvPr/>
        </p:nvSpPr>
        <p:spPr>
          <a:xfrm>
            <a:off x="1972499" y="3790604"/>
            <a:ext cx="896044" cy="66655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18" name="Gerade Verbindung mit Pfeil 17"/>
          <p:cNvCxnSpPr/>
          <p:nvPr/>
        </p:nvCxnSpPr>
        <p:spPr>
          <a:xfrm flipH="1">
            <a:off x="1538454" y="3937787"/>
            <a:ext cx="537136" cy="615036"/>
          </a:xfrm>
          <a:prstGeom prst="straightConnector1">
            <a:avLst/>
          </a:prstGeom>
          <a:ln w="1270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itel 1"/>
          <p:cNvSpPr txBox="1">
            <a:spLocks/>
          </p:cNvSpPr>
          <p:nvPr/>
        </p:nvSpPr>
        <p:spPr>
          <a:xfrm>
            <a:off x="256145" y="4499068"/>
            <a:ext cx="1658207" cy="4963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400" b="1" dirty="0"/>
              <a:t>Informieren</a:t>
            </a:r>
          </a:p>
        </p:txBody>
      </p:sp>
      <p:pic>
        <p:nvPicPr>
          <p:cNvPr id="20" name="Grafik 1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7103" y="4918129"/>
            <a:ext cx="1454280" cy="637937"/>
          </a:xfrm>
          <a:prstGeom prst="rect">
            <a:avLst/>
          </a:prstGeom>
        </p:spPr>
      </p:pic>
      <p:sp>
        <p:nvSpPr>
          <p:cNvPr id="21" name="Titel 1"/>
          <p:cNvSpPr txBox="1">
            <a:spLocks/>
          </p:cNvSpPr>
          <p:nvPr/>
        </p:nvSpPr>
        <p:spPr>
          <a:xfrm>
            <a:off x="1963534" y="2418065"/>
            <a:ext cx="2191096" cy="8319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800" b="1"/>
              <a:t>Lernsituation</a:t>
            </a:r>
            <a:endParaRPr lang="de-DE" sz="2800" b="1" dirty="0"/>
          </a:p>
        </p:txBody>
      </p:sp>
      <p:cxnSp>
        <p:nvCxnSpPr>
          <p:cNvPr id="24" name="Gerader Verbinder 23"/>
          <p:cNvCxnSpPr/>
          <p:nvPr/>
        </p:nvCxnSpPr>
        <p:spPr>
          <a:xfrm flipV="1">
            <a:off x="2942705" y="4271066"/>
            <a:ext cx="0" cy="1348335"/>
          </a:xfrm>
          <a:prstGeom prst="line">
            <a:avLst/>
          </a:prstGeom>
          <a:ln w="152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Ellipse 24"/>
          <p:cNvSpPr/>
          <p:nvPr/>
        </p:nvSpPr>
        <p:spPr>
          <a:xfrm flipH="1">
            <a:off x="1587733" y="1497893"/>
            <a:ext cx="2831870" cy="2809704"/>
          </a:xfrm>
          <a:prstGeom prst="ellipse">
            <a:avLst/>
          </a:prstGeom>
          <a:noFill/>
          <a:ln w="152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6" name="Rechteck 25"/>
          <p:cNvSpPr/>
          <p:nvPr/>
        </p:nvSpPr>
        <p:spPr>
          <a:xfrm>
            <a:off x="3024245" y="3937787"/>
            <a:ext cx="1121675" cy="66655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875176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/>
        </p:nvSpPr>
        <p:spPr>
          <a:xfrm>
            <a:off x="216132" y="216131"/>
            <a:ext cx="5868784" cy="6417425"/>
          </a:xfrm>
          <a:prstGeom prst="rect">
            <a:avLst/>
          </a:prstGeom>
          <a:solidFill>
            <a:schemeClr val="accent2"/>
          </a:solidFill>
          <a:ln w="63500">
            <a:solidFill>
              <a:schemeClr val="tx1"/>
            </a:solidFill>
          </a:ln>
          <a:effectLst>
            <a:outerShdw blurRad="215900" dist="177800" dir="5400000" algn="t" rotWithShape="0">
              <a:prstClr val="black">
                <a:alpha val="40000"/>
              </a:prstClr>
            </a:outerShdw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Textfeld 3"/>
          <p:cNvSpPr txBox="1"/>
          <p:nvPr/>
        </p:nvSpPr>
        <p:spPr>
          <a:xfrm>
            <a:off x="6334298" y="216131"/>
            <a:ext cx="5536277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b="1" dirty="0"/>
              <a:t>Entscheiden</a:t>
            </a:r>
          </a:p>
          <a:p>
            <a:endParaRPr lang="de-DE" sz="2800" dirty="0"/>
          </a:p>
          <a:p>
            <a:r>
              <a:rPr lang="de-DE" sz="2400" dirty="0"/>
              <a:t>In dieser Phase wird genau gesagt, wer in der Gruppe welche Aufgaben zu erledigen hat.</a:t>
            </a:r>
          </a:p>
          <a:p>
            <a:endParaRPr lang="de-DE" sz="2400" dirty="0"/>
          </a:p>
          <a:p>
            <a:r>
              <a:rPr lang="de-DE" sz="2400" dirty="0"/>
              <a:t>Man entscheidet sich auch für ein gemeinsames Arbeitsziel.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598516" y="5805496"/>
            <a:ext cx="53367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/>
              <a:t>Das Modell der Vollständigen Handlung</a:t>
            </a:r>
          </a:p>
        </p:txBody>
      </p:sp>
      <p:cxnSp>
        <p:nvCxnSpPr>
          <p:cNvPr id="15" name="Gerade Verbindung mit Pfeil 14"/>
          <p:cNvCxnSpPr/>
          <p:nvPr/>
        </p:nvCxnSpPr>
        <p:spPr>
          <a:xfrm flipH="1" flipV="1">
            <a:off x="1587733" y="1201146"/>
            <a:ext cx="583550" cy="535509"/>
          </a:xfrm>
          <a:prstGeom prst="straightConnector1">
            <a:avLst/>
          </a:prstGeom>
          <a:ln w="1270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itel 1"/>
          <p:cNvSpPr txBox="1">
            <a:spLocks/>
          </p:cNvSpPr>
          <p:nvPr/>
        </p:nvSpPr>
        <p:spPr>
          <a:xfrm>
            <a:off x="304788" y="818897"/>
            <a:ext cx="1539810" cy="4963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400" b="1" dirty="0"/>
              <a:t>Entscheiden</a:t>
            </a:r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44598" y="324304"/>
            <a:ext cx="1214484" cy="718569"/>
          </a:xfrm>
          <a:prstGeom prst="rect">
            <a:avLst/>
          </a:prstGeom>
        </p:spPr>
      </p:pic>
      <p:sp>
        <p:nvSpPr>
          <p:cNvPr id="20" name="Rechteck 19"/>
          <p:cNvSpPr/>
          <p:nvPr/>
        </p:nvSpPr>
        <p:spPr>
          <a:xfrm>
            <a:off x="1972499" y="3790604"/>
            <a:ext cx="896044" cy="66655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21" name="Gerade Verbindung mit Pfeil 20"/>
          <p:cNvCxnSpPr/>
          <p:nvPr/>
        </p:nvCxnSpPr>
        <p:spPr>
          <a:xfrm flipH="1">
            <a:off x="852503" y="2319944"/>
            <a:ext cx="871794" cy="75311"/>
          </a:xfrm>
          <a:prstGeom prst="straightConnector1">
            <a:avLst/>
          </a:prstGeom>
          <a:ln w="1270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itel 1"/>
          <p:cNvSpPr txBox="1">
            <a:spLocks/>
          </p:cNvSpPr>
          <p:nvPr/>
        </p:nvSpPr>
        <p:spPr>
          <a:xfrm>
            <a:off x="225589" y="2427411"/>
            <a:ext cx="1174244" cy="4963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400" b="1" dirty="0"/>
              <a:t>Planen</a:t>
            </a:r>
          </a:p>
        </p:txBody>
      </p:sp>
      <p:pic>
        <p:nvPicPr>
          <p:cNvPr id="25" name="Grafik 2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684" y="2805480"/>
            <a:ext cx="1050788" cy="537335"/>
          </a:xfrm>
          <a:prstGeom prst="rect">
            <a:avLst/>
          </a:prstGeom>
        </p:spPr>
      </p:pic>
      <p:sp>
        <p:nvSpPr>
          <p:cNvPr id="26" name="Titel 1"/>
          <p:cNvSpPr txBox="1">
            <a:spLocks/>
          </p:cNvSpPr>
          <p:nvPr/>
        </p:nvSpPr>
        <p:spPr>
          <a:xfrm>
            <a:off x="1963534" y="2418065"/>
            <a:ext cx="2191096" cy="8319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800" b="1"/>
              <a:t>Lernsituation</a:t>
            </a:r>
            <a:endParaRPr lang="de-DE" sz="2800" b="1" dirty="0"/>
          </a:p>
        </p:txBody>
      </p:sp>
      <p:sp>
        <p:nvSpPr>
          <p:cNvPr id="27" name="Rechteck 26"/>
          <p:cNvSpPr/>
          <p:nvPr/>
        </p:nvSpPr>
        <p:spPr>
          <a:xfrm>
            <a:off x="1972499" y="3790604"/>
            <a:ext cx="896044" cy="66655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28" name="Gerade Verbindung mit Pfeil 27"/>
          <p:cNvCxnSpPr/>
          <p:nvPr/>
        </p:nvCxnSpPr>
        <p:spPr>
          <a:xfrm flipH="1">
            <a:off x="1538454" y="3937787"/>
            <a:ext cx="537136" cy="615036"/>
          </a:xfrm>
          <a:prstGeom prst="straightConnector1">
            <a:avLst/>
          </a:prstGeom>
          <a:ln w="1270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itel 1"/>
          <p:cNvSpPr txBox="1">
            <a:spLocks/>
          </p:cNvSpPr>
          <p:nvPr/>
        </p:nvSpPr>
        <p:spPr>
          <a:xfrm>
            <a:off x="256145" y="4499068"/>
            <a:ext cx="1658207" cy="4963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400" b="1" dirty="0"/>
              <a:t>Informieren</a:t>
            </a:r>
          </a:p>
        </p:txBody>
      </p:sp>
      <p:pic>
        <p:nvPicPr>
          <p:cNvPr id="30" name="Grafik 2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7103" y="4918129"/>
            <a:ext cx="1454280" cy="637937"/>
          </a:xfrm>
          <a:prstGeom prst="rect">
            <a:avLst/>
          </a:prstGeom>
        </p:spPr>
      </p:pic>
      <p:sp>
        <p:nvSpPr>
          <p:cNvPr id="31" name="Titel 1"/>
          <p:cNvSpPr txBox="1">
            <a:spLocks/>
          </p:cNvSpPr>
          <p:nvPr/>
        </p:nvSpPr>
        <p:spPr>
          <a:xfrm>
            <a:off x="1963534" y="2418065"/>
            <a:ext cx="2191096" cy="8319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800" b="1"/>
              <a:t>Lernsituation</a:t>
            </a:r>
            <a:endParaRPr lang="de-DE" sz="2800" b="1" dirty="0"/>
          </a:p>
        </p:txBody>
      </p:sp>
      <p:cxnSp>
        <p:nvCxnSpPr>
          <p:cNvPr id="32" name="Gerader Verbinder 31"/>
          <p:cNvCxnSpPr/>
          <p:nvPr/>
        </p:nvCxnSpPr>
        <p:spPr>
          <a:xfrm flipV="1">
            <a:off x="2942705" y="4271066"/>
            <a:ext cx="0" cy="1348335"/>
          </a:xfrm>
          <a:prstGeom prst="line">
            <a:avLst/>
          </a:prstGeom>
          <a:ln w="152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Ellipse 32"/>
          <p:cNvSpPr/>
          <p:nvPr/>
        </p:nvSpPr>
        <p:spPr>
          <a:xfrm flipH="1">
            <a:off x="1587733" y="1497893"/>
            <a:ext cx="2831870" cy="2809704"/>
          </a:xfrm>
          <a:prstGeom prst="ellipse">
            <a:avLst/>
          </a:prstGeom>
          <a:noFill/>
          <a:ln w="152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4" name="Rechteck 33"/>
          <p:cNvSpPr/>
          <p:nvPr/>
        </p:nvSpPr>
        <p:spPr>
          <a:xfrm>
            <a:off x="3024245" y="3937787"/>
            <a:ext cx="1121675" cy="66655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950231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/>
        </p:nvSpPr>
        <p:spPr>
          <a:xfrm>
            <a:off x="216132" y="216131"/>
            <a:ext cx="5868784" cy="6417425"/>
          </a:xfrm>
          <a:prstGeom prst="rect">
            <a:avLst/>
          </a:prstGeom>
          <a:solidFill>
            <a:schemeClr val="accent2"/>
          </a:solidFill>
          <a:ln w="63500">
            <a:solidFill>
              <a:schemeClr val="tx1"/>
            </a:solidFill>
          </a:ln>
          <a:effectLst>
            <a:outerShdw blurRad="215900" dist="177800" dir="5400000" algn="t" rotWithShape="0">
              <a:prstClr val="black">
                <a:alpha val="40000"/>
              </a:prstClr>
            </a:outerShdw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Textfeld 3"/>
          <p:cNvSpPr txBox="1"/>
          <p:nvPr/>
        </p:nvSpPr>
        <p:spPr>
          <a:xfrm>
            <a:off x="6334298" y="216131"/>
            <a:ext cx="5536277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b="1" dirty="0"/>
              <a:t>Durchführen</a:t>
            </a:r>
          </a:p>
          <a:p>
            <a:endParaRPr lang="de-DE" sz="2800" dirty="0"/>
          </a:p>
          <a:p>
            <a:r>
              <a:rPr lang="de-DE" sz="2400" dirty="0"/>
              <a:t>Alle Teammitglieder wissen nun, was zu tun ist.</a:t>
            </a:r>
          </a:p>
          <a:p>
            <a:endParaRPr lang="de-DE" sz="2400" dirty="0"/>
          </a:p>
          <a:p>
            <a:r>
              <a:rPr lang="de-DE" sz="2400" dirty="0"/>
              <a:t>Nun können alle damit beginnen, ihre Arbeit bzw. ihren Arbeitsauftrag zu erledigen.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598516" y="5805496"/>
            <a:ext cx="53367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/>
              <a:t>Das Modell der Vollständigen Handlung</a:t>
            </a:r>
          </a:p>
        </p:txBody>
      </p:sp>
      <p:cxnSp>
        <p:nvCxnSpPr>
          <p:cNvPr id="17" name="Gerade Verbindung mit Pfeil 16"/>
          <p:cNvCxnSpPr/>
          <p:nvPr/>
        </p:nvCxnSpPr>
        <p:spPr>
          <a:xfrm flipV="1">
            <a:off x="3575581" y="940526"/>
            <a:ext cx="378110" cy="654322"/>
          </a:xfrm>
          <a:prstGeom prst="straightConnector1">
            <a:avLst/>
          </a:prstGeom>
          <a:ln w="1270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el 1"/>
          <p:cNvSpPr txBox="1">
            <a:spLocks/>
          </p:cNvSpPr>
          <p:nvPr/>
        </p:nvSpPr>
        <p:spPr>
          <a:xfrm>
            <a:off x="3147738" y="520056"/>
            <a:ext cx="1539810" cy="4963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400" b="1" dirty="0"/>
              <a:t>Durchführen</a:t>
            </a:r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94576" y="940525"/>
            <a:ext cx="1496627" cy="708019"/>
          </a:xfrm>
          <a:prstGeom prst="rect">
            <a:avLst/>
          </a:prstGeom>
        </p:spPr>
      </p:pic>
      <p:cxnSp>
        <p:nvCxnSpPr>
          <p:cNvPr id="24" name="Gerade Verbindung mit Pfeil 23"/>
          <p:cNvCxnSpPr/>
          <p:nvPr/>
        </p:nvCxnSpPr>
        <p:spPr>
          <a:xfrm flipH="1" flipV="1">
            <a:off x="1587733" y="1201146"/>
            <a:ext cx="583550" cy="535509"/>
          </a:xfrm>
          <a:prstGeom prst="straightConnector1">
            <a:avLst/>
          </a:prstGeom>
          <a:ln w="1270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itel 1"/>
          <p:cNvSpPr txBox="1">
            <a:spLocks/>
          </p:cNvSpPr>
          <p:nvPr/>
        </p:nvSpPr>
        <p:spPr>
          <a:xfrm>
            <a:off x="304788" y="818897"/>
            <a:ext cx="1539810" cy="4963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400" b="1" dirty="0"/>
              <a:t>Entscheiden</a:t>
            </a:r>
          </a:p>
        </p:txBody>
      </p:sp>
      <p:pic>
        <p:nvPicPr>
          <p:cNvPr id="26" name="Grafik 2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44598" y="324304"/>
            <a:ext cx="1214484" cy="718569"/>
          </a:xfrm>
          <a:prstGeom prst="rect">
            <a:avLst/>
          </a:prstGeom>
        </p:spPr>
      </p:pic>
      <p:sp>
        <p:nvSpPr>
          <p:cNvPr id="27" name="Rechteck 26"/>
          <p:cNvSpPr/>
          <p:nvPr/>
        </p:nvSpPr>
        <p:spPr>
          <a:xfrm>
            <a:off x="1972499" y="3790604"/>
            <a:ext cx="896044" cy="66655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28" name="Gerade Verbindung mit Pfeil 27"/>
          <p:cNvCxnSpPr/>
          <p:nvPr/>
        </p:nvCxnSpPr>
        <p:spPr>
          <a:xfrm flipH="1">
            <a:off x="852503" y="2319944"/>
            <a:ext cx="871794" cy="75311"/>
          </a:xfrm>
          <a:prstGeom prst="straightConnector1">
            <a:avLst/>
          </a:prstGeom>
          <a:ln w="1270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itel 1"/>
          <p:cNvSpPr txBox="1">
            <a:spLocks/>
          </p:cNvSpPr>
          <p:nvPr/>
        </p:nvSpPr>
        <p:spPr>
          <a:xfrm>
            <a:off x="225589" y="2427411"/>
            <a:ext cx="1174244" cy="4963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400" b="1" dirty="0"/>
              <a:t>Planen</a:t>
            </a:r>
          </a:p>
        </p:txBody>
      </p:sp>
      <p:pic>
        <p:nvPicPr>
          <p:cNvPr id="30" name="Grafik 2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0684" y="2805480"/>
            <a:ext cx="1050788" cy="537335"/>
          </a:xfrm>
          <a:prstGeom prst="rect">
            <a:avLst/>
          </a:prstGeom>
        </p:spPr>
      </p:pic>
      <p:sp>
        <p:nvSpPr>
          <p:cNvPr id="31" name="Titel 1"/>
          <p:cNvSpPr txBox="1">
            <a:spLocks/>
          </p:cNvSpPr>
          <p:nvPr/>
        </p:nvSpPr>
        <p:spPr>
          <a:xfrm>
            <a:off x="1963534" y="2418065"/>
            <a:ext cx="2191096" cy="8319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800" b="1"/>
              <a:t>Lernsituation</a:t>
            </a:r>
            <a:endParaRPr lang="de-DE" sz="2800" b="1" dirty="0"/>
          </a:p>
        </p:txBody>
      </p:sp>
      <p:sp>
        <p:nvSpPr>
          <p:cNvPr id="32" name="Rechteck 31"/>
          <p:cNvSpPr/>
          <p:nvPr/>
        </p:nvSpPr>
        <p:spPr>
          <a:xfrm>
            <a:off x="1972499" y="3790604"/>
            <a:ext cx="896044" cy="66655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33" name="Gerade Verbindung mit Pfeil 32"/>
          <p:cNvCxnSpPr/>
          <p:nvPr/>
        </p:nvCxnSpPr>
        <p:spPr>
          <a:xfrm flipH="1">
            <a:off x="1538454" y="3937787"/>
            <a:ext cx="537136" cy="615036"/>
          </a:xfrm>
          <a:prstGeom prst="straightConnector1">
            <a:avLst/>
          </a:prstGeom>
          <a:ln w="1270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itel 1"/>
          <p:cNvSpPr txBox="1">
            <a:spLocks/>
          </p:cNvSpPr>
          <p:nvPr/>
        </p:nvSpPr>
        <p:spPr>
          <a:xfrm>
            <a:off x="256145" y="4499068"/>
            <a:ext cx="1658207" cy="4963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400" b="1" dirty="0"/>
              <a:t>Informieren</a:t>
            </a:r>
          </a:p>
        </p:txBody>
      </p:sp>
      <p:pic>
        <p:nvPicPr>
          <p:cNvPr id="35" name="Grafik 3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7103" y="4918129"/>
            <a:ext cx="1454280" cy="637937"/>
          </a:xfrm>
          <a:prstGeom prst="rect">
            <a:avLst/>
          </a:prstGeom>
        </p:spPr>
      </p:pic>
      <p:sp>
        <p:nvSpPr>
          <p:cNvPr id="36" name="Titel 1"/>
          <p:cNvSpPr txBox="1">
            <a:spLocks/>
          </p:cNvSpPr>
          <p:nvPr/>
        </p:nvSpPr>
        <p:spPr>
          <a:xfrm>
            <a:off x="1963534" y="2418065"/>
            <a:ext cx="2191096" cy="8319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800" b="1"/>
              <a:t>Lernsituation</a:t>
            </a:r>
            <a:endParaRPr lang="de-DE" sz="2800" b="1" dirty="0"/>
          </a:p>
        </p:txBody>
      </p:sp>
      <p:cxnSp>
        <p:nvCxnSpPr>
          <p:cNvPr id="37" name="Gerader Verbinder 36"/>
          <p:cNvCxnSpPr/>
          <p:nvPr/>
        </p:nvCxnSpPr>
        <p:spPr>
          <a:xfrm flipV="1">
            <a:off x="2942705" y="4271066"/>
            <a:ext cx="0" cy="1348335"/>
          </a:xfrm>
          <a:prstGeom prst="line">
            <a:avLst/>
          </a:prstGeom>
          <a:ln w="152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Ellipse 37"/>
          <p:cNvSpPr/>
          <p:nvPr/>
        </p:nvSpPr>
        <p:spPr>
          <a:xfrm flipH="1">
            <a:off x="1587733" y="1497893"/>
            <a:ext cx="2831870" cy="2809704"/>
          </a:xfrm>
          <a:prstGeom prst="ellipse">
            <a:avLst/>
          </a:prstGeom>
          <a:noFill/>
          <a:ln w="152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9" name="Rechteck 38"/>
          <p:cNvSpPr/>
          <p:nvPr/>
        </p:nvSpPr>
        <p:spPr>
          <a:xfrm>
            <a:off x="3024245" y="3937787"/>
            <a:ext cx="1121675" cy="66655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291872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/>
        </p:nvSpPr>
        <p:spPr>
          <a:xfrm>
            <a:off x="216132" y="216131"/>
            <a:ext cx="5868784" cy="6417425"/>
          </a:xfrm>
          <a:prstGeom prst="rect">
            <a:avLst/>
          </a:prstGeom>
          <a:solidFill>
            <a:schemeClr val="accent2"/>
          </a:solidFill>
          <a:ln w="63500">
            <a:solidFill>
              <a:schemeClr val="tx1"/>
            </a:solidFill>
          </a:ln>
          <a:effectLst>
            <a:outerShdw blurRad="215900" dist="177800" dir="5400000" algn="t" rotWithShape="0">
              <a:prstClr val="black">
                <a:alpha val="40000"/>
              </a:prstClr>
            </a:outerShdw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Textfeld 3"/>
          <p:cNvSpPr txBox="1"/>
          <p:nvPr/>
        </p:nvSpPr>
        <p:spPr>
          <a:xfrm>
            <a:off x="6334298" y="216131"/>
            <a:ext cx="5536277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b="1"/>
              <a:t>Kontrollieren</a:t>
            </a:r>
            <a:endParaRPr lang="de-DE" sz="2800" b="1" dirty="0"/>
          </a:p>
          <a:p>
            <a:endParaRPr lang="de-DE" sz="2800" dirty="0"/>
          </a:p>
          <a:p>
            <a:r>
              <a:rPr lang="de-DE" sz="2400" dirty="0"/>
              <a:t>Die Arbeiten sind abgeschlossen.</a:t>
            </a:r>
          </a:p>
          <a:p>
            <a:endParaRPr lang="de-DE" sz="2400" dirty="0"/>
          </a:p>
          <a:p>
            <a:r>
              <a:rPr lang="de-DE" sz="2400" dirty="0"/>
              <a:t>Nun wird kontrolliert, ob der Arbeitsauftrag korrekt erledigt wurde.</a:t>
            </a:r>
          </a:p>
          <a:p>
            <a:endParaRPr lang="de-DE" sz="2400" dirty="0"/>
          </a:p>
          <a:p>
            <a:r>
              <a:rPr lang="de-DE" sz="2400" dirty="0"/>
              <a:t>Natürlich muss auch über die Qualität gesprochen werden, d. h. wie gut wurde die Aufgabe erledigt?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598516" y="5805496"/>
            <a:ext cx="53367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/>
              <a:t>Das Modell der Vollständigen Handlung</a:t>
            </a:r>
          </a:p>
        </p:txBody>
      </p:sp>
      <p:sp>
        <p:nvSpPr>
          <p:cNvPr id="23" name="Rechteck 22"/>
          <p:cNvSpPr/>
          <p:nvPr/>
        </p:nvSpPr>
        <p:spPr>
          <a:xfrm>
            <a:off x="1972499" y="3790604"/>
            <a:ext cx="896044" cy="66655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19" name="Gerade Verbindung mit Pfeil 18"/>
          <p:cNvCxnSpPr/>
          <p:nvPr/>
        </p:nvCxnSpPr>
        <p:spPr>
          <a:xfrm flipV="1">
            <a:off x="4404012" y="2268501"/>
            <a:ext cx="638877" cy="262844"/>
          </a:xfrm>
          <a:prstGeom prst="straightConnector1">
            <a:avLst/>
          </a:prstGeom>
          <a:ln w="1270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itel 1"/>
          <p:cNvSpPr txBox="1">
            <a:spLocks/>
          </p:cNvSpPr>
          <p:nvPr/>
        </p:nvSpPr>
        <p:spPr>
          <a:xfrm>
            <a:off x="254352" y="728988"/>
            <a:ext cx="1918447" cy="8039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400" b="1" dirty="0"/>
              <a:t>Entscheiden</a:t>
            </a:r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52154" y="2462247"/>
            <a:ext cx="1073487" cy="631706"/>
          </a:xfrm>
          <a:prstGeom prst="rect">
            <a:avLst/>
          </a:prstGeom>
        </p:spPr>
      </p:pic>
      <p:cxnSp>
        <p:nvCxnSpPr>
          <p:cNvPr id="27" name="Gerade Verbindung mit Pfeil 26"/>
          <p:cNvCxnSpPr/>
          <p:nvPr/>
        </p:nvCxnSpPr>
        <p:spPr>
          <a:xfrm flipV="1">
            <a:off x="3575581" y="940526"/>
            <a:ext cx="378110" cy="654322"/>
          </a:xfrm>
          <a:prstGeom prst="straightConnector1">
            <a:avLst/>
          </a:prstGeom>
          <a:ln w="1270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itel 1"/>
          <p:cNvSpPr txBox="1">
            <a:spLocks/>
          </p:cNvSpPr>
          <p:nvPr/>
        </p:nvSpPr>
        <p:spPr>
          <a:xfrm>
            <a:off x="3147738" y="520056"/>
            <a:ext cx="1539810" cy="4963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400" b="1" dirty="0"/>
              <a:t>Durchführen</a:t>
            </a:r>
          </a:p>
        </p:txBody>
      </p:sp>
      <p:pic>
        <p:nvPicPr>
          <p:cNvPr id="29" name="Grafik 2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94576" y="940525"/>
            <a:ext cx="1496627" cy="708019"/>
          </a:xfrm>
          <a:prstGeom prst="rect">
            <a:avLst/>
          </a:prstGeom>
        </p:spPr>
      </p:pic>
      <p:cxnSp>
        <p:nvCxnSpPr>
          <p:cNvPr id="30" name="Gerade Verbindung mit Pfeil 29"/>
          <p:cNvCxnSpPr/>
          <p:nvPr/>
        </p:nvCxnSpPr>
        <p:spPr>
          <a:xfrm flipH="1" flipV="1">
            <a:off x="1587733" y="1201146"/>
            <a:ext cx="583550" cy="535509"/>
          </a:xfrm>
          <a:prstGeom prst="straightConnector1">
            <a:avLst/>
          </a:prstGeom>
          <a:ln w="1270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itel 1"/>
          <p:cNvSpPr txBox="1">
            <a:spLocks/>
          </p:cNvSpPr>
          <p:nvPr/>
        </p:nvSpPr>
        <p:spPr>
          <a:xfrm>
            <a:off x="4560148" y="1831425"/>
            <a:ext cx="1539810" cy="4963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400" b="1" dirty="0"/>
              <a:t>Kontrollieren</a:t>
            </a:r>
          </a:p>
        </p:txBody>
      </p:sp>
      <p:pic>
        <p:nvPicPr>
          <p:cNvPr id="32" name="Grafik 3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44598" y="324304"/>
            <a:ext cx="1214484" cy="718569"/>
          </a:xfrm>
          <a:prstGeom prst="rect">
            <a:avLst/>
          </a:prstGeom>
        </p:spPr>
      </p:pic>
      <p:sp>
        <p:nvSpPr>
          <p:cNvPr id="33" name="Rechteck 32"/>
          <p:cNvSpPr/>
          <p:nvPr/>
        </p:nvSpPr>
        <p:spPr>
          <a:xfrm>
            <a:off x="1972499" y="3790604"/>
            <a:ext cx="896044" cy="66655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34" name="Gerade Verbindung mit Pfeil 33"/>
          <p:cNvCxnSpPr/>
          <p:nvPr/>
        </p:nvCxnSpPr>
        <p:spPr>
          <a:xfrm flipH="1">
            <a:off x="852503" y="2319944"/>
            <a:ext cx="871794" cy="75311"/>
          </a:xfrm>
          <a:prstGeom prst="straightConnector1">
            <a:avLst/>
          </a:prstGeom>
          <a:ln w="1270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itel 1"/>
          <p:cNvSpPr txBox="1">
            <a:spLocks/>
          </p:cNvSpPr>
          <p:nvPr/>
        </p:nvSpPr>
        <p:spPr>
          <a:xfrm>
            <a:off x="225589" y="2427411"/>
            <a:ext cx="1174244" cy="4963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400" b="1" dirty="0"/>
              <a:t>Planen</a:t>
            </a:r>
          </a:p>
        </p:txBody>
      </p:sp>
      <p:pic>
        <p:nvPicPr>
          <p:cNvPr id="36" name="Grafik 3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0684" y="2805480"/>
            <a:ext cx="1050788" cy="537335"/>
          </a:xfrm>
          <a:prstGeom prst="rect">
            <a:avLst/>
          </a:prstGeom>
        </p:spPr>
      </p:pic>
      <p:sp>
        <p:nvSpPr>
          <p:cNvPr id="37" name="Titel 1"/>
          <p:cNvSpPr txBox="1">
            <a:spLocks/>
          </p:cNvSpPr>
          <p:nvPr/>
        </p:nvSpPr>
        <p:spPr>
          <a:xfrm>
            <a:off x="1963534" y="2418065"/>
            <a:ext cx="2191096" cy="8319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800" b="1"/>
              <a:t>Lernsituation</a:t>
            </a:r>
            <a:endParaRPr lang="de-DE" sz="2800" b="1" dirty="0"/>
          </a:p>
        </p:txBody>
      </p:sp>
      <p:sp>
        <p:nvSpPr>
          <p:cNvPr id="38" name="Rechteck 37"/>
          <p:cNvSpPr/>
          <p:nvPr/>
        </p:nvSpPr>
        <p:spPr>
          <a:xfrm>
            <a:off x="1972499" y="3790604"/>
            <a:ext cx="896044" cy="66655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39" name="Gerade Verbindung mit Pfeil 38"/>
          <p:cNvCxnSpPr/>
          <p:nvPr/>
        </p:nvCxnSpPr>
        <p:spPr>
          <a:xfrm flipH="1">
            <a:off x="1538454" y="3937787"/>
            <a:ext cx="537136" cy="615036"/>
          </a:xfrm>
          <a:prstGeom prst="straightConnector1">
            <a:avLst/>
          </a:prstGeom>
          <a:ln w="1270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itel 1"/>
          <p:cNvSpPr txBox="1">
            <a:spLocks/>
          </p:cNvSpPr>
          <p:nvPr/>
        </p:nvSpPr>
        <p:spPr>
          <a:xfrm>
            <a:off x="256145" y="4499068"/>
            <a:ext cx="1658207" cy="4963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400" b="1" dirty="0"/>
              <a:t>Informieren</a:t>
            </a:r>
          </a:p>
        </p:txBody>
      </p:sp>
      <p:pic>
        <p:nvPicPr>
          <p:cNvPr id="41" name="Grafik 4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7103" y="4918129"/>
            <a:ext cx="1454280" cy="637937"/>
          </a:xfrm>
          <a:prstGeom prst="rect">
            <a:avLst/>
          </a:prstGeom>
        </p:spPr>
      </p:pic>
      <p:sp>
        <p:nvSpPr>
          <p:cNvPr id="42" name="Titel 1"/>
          <p:cNvSpPr txBox="1">
            <a:spLocks/>
          </p:cNvSpPr>
          <p:nvPr/>
        </p:nvSpPr>
        <p:spPr>
          <a:xfrm>
            <a:off x="1963534" y="2418065"/>
            <a:ext cx="2191096" cy="8319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800" b="1"/>
              <a:t>Lernsituation</a:t>
            </a:r>
            <a:endParaRPr lang="de-DE" sz="2800" b="1" dirty="0"/>
          </a:p>
        </p:txBody>
      </p:sp>
      <p:cxnSp>
        <p:nvCxnSpPr>
          <p:cNvPr id="43" name="Gerader Verbinder 42"/>
          <p:cNvCxnSpPr/>
          <p:nvPr/>
        </p:nvCxnSpPr>
        <p:spPr>
          <a:xfrm flipV="1">
            <a:off x="2942705" y="4271066"/>
            <a:ext cx="0" cy="1348335"/>
          </a:xfrm>
          <a:prstGeom prst="line">
            <a:avLst/>
          </a:prstGeom>
          <a:ln w="152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Ellipse 43"/>
          <p:cNvSpPr/>
          <p:nvPr/>
        </p:nvSpPr>
        <p:spPr>
          <a:xfrm flipH="1">
            <a:off x="1587733" y="1497893"/>
            <a:ext cx="2831870" cy="2809704"/>
          </a:xfrm>
          <a:prstGeom prst="ellipse">
            <a:avLst/>
          </a:prstGeom>
          <a:noFill/>
          <a:ln w="152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5" name="Rechteck 44"/>
          <p:cNvSpPr/>
          <p:nvPr/>
        </p:nvSpPr>
        <p:spPr>
          <a:xfrm>
            <a:off x="3024245" y="3937787"/>
            <a:ext cx="1121675" cy="66655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434884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/>
        </p:nvSpPr>
        <p:spPr>
          <a:xfrm>
            <a:off x="216132" y="216131"/>
            <a:ext cx="5868784" cy="6417425"/>
          </a:xfrm>
          <a:prstGeom prst="rect">
            <a:avLst/>
          </a:prstGeom>
          <a:solidFill>
            <a:schemeClr val="accent2"/>
          </a:solidFill>
          <a:ln w="63500">
            <a:solidFill>
              <a:schemeClr val="tx1"/>
            </a:solidFill>
          </a:ln>
          <a:effectLst>
            <a:outerShdw blurRad="215900" dist="177800" dir="5400000" algn="t" rotWithShape="0">
              <a:prstClr val="black">
                <a:alpha val="40000"/>
              </a:prstClr>
            </a:outerShdw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Textfeld 3"/>
          <p:cNvSpPr txBox="1"/>
          <p:nvPr/>
        </p:nvSpPr>
        <p:spPr>
          <a:xfrm>
            <a:off x="6334298" y="216131"/>
            <a:ext cx="5536277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b="1" dirty="0"/>
              <a:t>Bewerten / Reflektieren/ Verbessern</a:t>
            </a:r>
          </a:p>
          <a:p>
            <a:endParaRPr lang="de-DE" sz="2800" dirty="0"/>
          </a:p>
          <a:p>
            <a:r>
              <a:rPr lang="de-DE" sz="2400" dirty="0"/>
              <a:t>Die Arbeitsgruppe blickt noch einmal auf ihr gesamtes Handeln zurück:</a:t>
            </a:r>
          </a:p>
          <a:p>
            <a:endParaRPr lang="de-DE" sz="2400" dirty="0"/>
          </a:p>
          <a:p>
            <a:pPr marL="342900" indent="-342900">
              <a:buFontTx/>
              <a:buChar char="-"/>
            </a:pPr>
            <a:r>
              <a:rPr lang="de-DE" sz="2400" dirty="0"/>
              <a:t>Welche Arbeitsbereiche wurden gut gemacht?</a:t>
            </a:r>
          </a:p>
          <a:p>
            <a:pPr marL="342900" indent="-342900">
              <a:buFontTx/>
              <a:buChar char="-"/>
            </a:pPr>
            <a:r>
              <a:rPr lang="de-DE" sz="2400" dirty="0"/>
              <a:t>In welchen Bereichen können wir beim nächsten Mal noch besser werden?</a:t>
            </a:r>
          </a:p>
          <a:p>
            <a:pPr marL="342900" indent="-342900">
              <a:buFontTx/>
              <a:buChar char="-"/>
            </a:pPr>
            <a:r>
              <a:rPr lang="de-DE" sz="2400" dirty="0"/>
              <a:t>Was würden wir beim nächsten Mal ggf. sogar weg lassen?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598516" y="5805496"/>
            <a:ext cx="53367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/>
              <a:t>Das Modell der Vollständigen Handlung</a:t>
            </a:r>
          </a:p>
        </p:txBody>
      </p:sp>
      <p:sp>
        <p:nvSpPr>
          <p:cNvPr id="23" name="Rechteck 22"/>
          <p:cNvSpPr/>
          <p:nvPr/>
        </p:nvSpPr>
        <p:spPr>
          <a:xfrm>
            <a:off x="1972499" y="3790604"/>
            <a:ext cx="896044" cy="66655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21" name="Gerade Verbindung mit Pfeil 20"/>
          <p:cNvCxnSpPr/>
          <p:nvPr/>
        </p:nvCxnSpPr>
        <p:spPr>
          <a:xfrm>
            <a:off x="4202984" y="3635701"/>
            <a:ext cx="705414" cy="429826"/>
          </a:xfrm>
          <a:prstGeom prst="straightConnector1">
            <a:avLst/>
          </a:prstGeom>
          <a:ln w="1270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itel 1"/>
          <p:cNvSpPr txBox="1">
            <a:spLocks/>
          </p:cNvSpPr>
          <p:nvPr/>
        </p:nvSpPr>
        <p:spPr>
          <a:xfrm>
            <a:off x="4723450" y="3375089"/>
            <a:ext cx="1443005" cy="8039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400" b="1" dirty="0"/>
              <a:t>Bewerten</a:t>
            </a:r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4633" y="4106198"/>
            <a:ext cx="1521008" cy="727724"/>
          </a:xfrm>
          <a:prstGeom prst="rect">
            <a:avLst/>
          </a:prstGeom>
        </p:spPr>
      </p:pic>
      <p:sp>
        <p:nvSpPr>
          <p:cNvPr id="30" name="Rechteck 29"/>
          <p:cNvSpPr/>
          <p:nvPr/>
        </p:nvSpPr>
        <p:spPr>
          <a:xfrm>
            <a:off x="1972499" y="3790604"/>
            <a:ext cx="896044" cy="66655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31" name="Gerade Verbindung mit Pfeil 30"/>
          <p:cNvCxnSpPr/>
          <p:nvPr/>
        </p:nvCxnSpPr>
        <p:spPr>
          <a:xfrm flipV="1">
            <a:off x="4404012" y="2268501"/>
            <a:ext cx="638877" cy="262844"/>
          </a:xfrm>
          <a:prstGeom prst="straightConnector1">
            <a:avLst/>
          </a:prstGeom>
          <a:ln w="1270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itel 1"/>
          <p:cNvSpPr txBox="1">
            <a:spLocks/>
          </p:cNvSpPr>
          <p:nvPr/>
        </p:nvSpPr>
        <p:spPr>
          <a:xfrm>
            <a:off x="254352" y="728988"/>
            <a:ext cx="1918447" cy="8039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400" b="1" dirty="0"/>
              <a:t>Entscheiden</a:t>
            </a:r>
          </a:p>
        </p:txBody>
      </p:sp>
      <p:pic>
        <p:nvPicPr>
          <p:cNvPr id="33" name="Grafik 3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2154" y="2462247"/>
            <a:ext cx="1073487" cy="631706"/>
          </a:xfrm>
          <a:prstGeom prst="rect">
            <a:avLst/>
          </a:prstGeom>
        </p:spPr>
      </p:pic>
      <p:cxnSp>
        <p:nvCxnSpPr>
          <p:cNvPr id="34" name="Gerade Verbindung mit Pfeil 33"/>
          <p:cNvCxnSpPr/>
          <p:nvPr/>
        </p:nvCxnSpPr>
        <p:spPr>
          <a:xfrm flipV="1">
            <a:off x="3575581" y="940526"/>
            <a:ext cx="378110" cy="654322"/>
          </a:xfrm>
          <a:prstGeom prst="straightConnector1">
            <a:avLst/>
          </a:prstGeom>
          <a:ln w="1270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itel 1"/>
          <p:cNvSpPr txBox="1">
            <a:spLocks/>
          </p:cNvSpPr>
          <p:nvPr/>
        </p:nvSpPr>
        <p:spPr>
          <a:xfrm>
            <a:off x="3147738" y="520056"/>
            <a:ext cx="1539810" cy="4963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400" b="1" dirty="0"/>
              <a:t>Durchführen</a:t>
            </a:r>
          </a:p>
        </p:txBody>
      </p:sp>
      <p:pic>
        <p:nvPicPr>
          <p:cNvPr id="36" name="Grafik 3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94576" y="940525"/>
            <a:ext cx="1496627" cy="708019"/>
          </a:xfrm>
          <a:prstGeom prst="rect">
            <a:avLst/>
          </a:prstGeom>
        </p:spPr>
      </p:pic>
      <p:cxnSp>
        <p:nvCxnSpPr>
          <p:cNvPr id="37" name="Gerade Verbindung mit Pfeil 36"/>
          <p:cNvCxnSpPr/>
          <p:nvPr/>
        </p:nvCxnSpPr>
        <p:spPr>
          <a:xfrm flipH="1" flipV="1">
            <a:off x="1587733" y="1201146"/>
            <a:ext cx="583550" cy="535509"/>
          </a:xfrm>
          <a:prstGeom prst="straightConnector1">
            <a:avLst/>
          </a:prstGeom>
          <a:ln w="1270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itel 1"/>
          <p:cNvSpPr txBox="1">
            <a:spLocks/>
          </p:cNvSpPr>
          <p:nvPr/>
        </p:nvSpPr>
        <p:spPr>
          <a:xfrm>
            <a:off x="4560148" y="1831425"/>
            <a:ext cx="1539810" cy="4963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400" b="1" dirty="0"/>
              <a:t>Kontrollieren</a:t>
            </a:r>
          </a:p>
        </p:txBody>
      </p:sp>
      <p:pic>
        <p:nvPicPr>
          <p:cNvPr id="39" name="Grafik 3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44598" y="324304"/>
            <a:ext cx="1214484" cy="718569"/>
          </a:xfrm>
          <a:prstGeom prst="rect">
            <a:avLst/>
          </a:prstGeom>
        </p:spPr>
      </p:pic>
      <p:sp>
        <p:nvSpPr>
          <p:cNvPr id="40" name="Rechteck 39"/>
          <p:cNvSpPr/>
          <p:nvPr/>
        </p:nvSpPr>
        <p:spPr>
          <a:xfrm>
            <a:off x="1972499" y="3790604"/>
            <a:ext cx="896044" cy="66655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41" name="Gerade Verbindung mit Pfeil 40"/>
          <p:cNvCxnSpPr/>
          <p:nvPr/>
        </p:nvCxnSpPr>
        <p:spPr>
          <a:xfrm flipH="1" flipV="1">
            <a:off x="852503" y="2395255"/>
            <a:ext cx="735230" cy="28663"/>
          </a:xfrm>
          <a:prstGeom prst="straightConnector1">
            <a:avLst/>
          </a:prstGeom>
          <a:ln w="1270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itel 1"/>
          <p:cNvSpPr txBox="1">
            <a:spLocks/>
          </p:cNvSpPr>
          <p:nvPr/>
        </p:nvSpPr>
        <p:spPr>
          <a:xfrm>
            <a:off x="225589" y="2427411"/>
            <a:ext cx="1174244" cy="4963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400" b="1" dirty="0"/>
              <a:t>Planen</a:t>
            </a:r>
          </a:p>
        </p:txBody>
      </p:sp>
      <p:pic>
        <p:nvPicPr>
          <p:cNvPr id="43" name="Grafik 4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0684" y="2805480"/>
            <a:ext cx="1050788" cy="537335"/>
          </a:xfrm>
          <a:prstGeom prst="rect">
            <a:avLst/>
          </a:prstGeom>
        </p:spPr>
      </p:pic>
      <p:sp>
        <p:nvSpPr>
          <p:cNvPr id="44" name="Titel 1"/>
          <p:cNvSpPr txBox="1">
            <a:spLocks/>
          </p:cNvSpPr>
          <p:nvPr/>
        </p:nvSpPr>
        <p:spPr>
          <a:xfrm>
            <a:off x="1963534" y="2418065"/>
            <a:ext cx="2191096" cy="8319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800" b="1"/>
              <a:t>Lernsituation</a:t>
            </a:r>
            <a:endParaRPr lang="de-DE" sz="2800" b="1" dirty="0"/>
          </a:p>
        </p:txBody>
      </p:sp>
      <p:sp>
        <p:nvSpPr>
          <p:cNvPr id="45" name="Rechteck 44"/>
          <p:cNvSpPr/>
          <p:nvPr/>
        </p:nvSpPr>
        <p:spPr>
          <a:xfrm>
            <a:off x="1972499" y="3790604"/>
            <a:ext cx="896044" cy="66655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46" name="Gerade Verbindung mit Pfeil 45"/>
          <p:cNvCxnSpPr/>
          <p:nvPr/>
        </p:nvCxnSpPr>
        <p:spPr>
          <a:xfrm flipH="1">
            <a:off x="1538454" y="3937787"/>
            <a:ext cx="537136" cy="615036"/>
          </a:xfrm>
          <a:prstGeom prst="straightConnector1">
            <a:avLst/>
          </a:prstGeom>
          <a:ln w="1270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itel 1"/>
          <p:cNvSpPr txBox="1">
            <a:spLocks/>
          </p:cNvSpPr>
          <p:nvPr/>
        </p:nvSpPr>
        <p:spPr>
          <a:xfrm>
            <a:off x="256145" y="4499068"/>
            <a:ext cx="1658207" cy="4963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400" b="1" dirty="0"/>
              <a:t>Informieren</a:t>
            </a:r>
          </a:p>
        </p:txBody>
      </p:sp>
      <p:pic>
        <p:nvPicPr>
          <p:cNvPr id="48" name="Grafik 4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57103" y="4918129"/>
            <a:ext cx="1454280" cy="637937"/>
          </a:xfrm>
          <a:prstGeom prst="rect">
            <a:avLst/>
          </a:prstGeom>
        </p:spPr>
      </p:pic>
      <p:sp>
        <p:nvSpPr>
          <p:cNvPr id="49" name="Titel 1"/>
          <p:cNvSpPr txBox="1">
            <a:spLocks/>
          </p:cNvSpPr>
          <p:nvPr/>
        </p:nvSpPr>
        <p:spPr>
          <a:xfrm>
            <a:off x="1963534" y="2418065"/>
            <a:ext cx="2191096" cy="8319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800" b="1"/>
              <a:t>Lernsituation</a:t>
            </a:r>
            <a:endParaRPr lang="de-DE" sz="2800" b="1" dirty="0"/>
          </a:p>
        </p:txBody>
      </p:sp>
      <p:cxnSp>
        <p:nvCxnSpPr>
          <p:cNvPr id="50" name="Gerader Verbinder 49"/>
          <p:cNvCxnSpPr/>
          <p:nvPr/>
        </p:nvCxnSpPr>
        <p:spPr>
          <a:xfrm flipV="1">
            <a:off x="2942705" y="4271066"/>
            <a:ext cx="0" cy="1348335"/>
          </a:xfrm>
          <a:prstGeom prst="line">
            <a:avLst/>
          </a:prstGeom>
          <a:ln w="152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Ellipse 50"/>
          <p:cNvSpPr/>
          <p:nvPr/>
        </p:nvSpPr>
        <p:spPr>
          <a:xfrm flipH="1">
            <a:off x="1587733" y="1497893"/>
            <a:ext cx="2831870" cy="2809704"/>
          </a:xfrm>
          <a:prstGeom prst="ellipse">
            <a:avLst/>
          </a:prstGeom>
          <a:noFill/>
          <a:ln w="152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2" name="Rechteck 51"/>
          <p:cNvSpPr/>
          <p:nvPr/>
        </p:nvSpPr>
        <p:spPr>
          <a:xfrm>
            <a:off x="3024245" y="3937787"/>
            <a:ext cx="1121675" cy="66655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585582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/>
        </p:nvSpPr>
        <p:spPr>
          <a:xfrm>
            <a:off x="216132" y="216131"/>
            <a:ext cx="5868784" cy="6417425"/>
          </a:xfrm>
          <a:prstGeom prst="rect">
            <a:avLst/>
          </a:prstGeom>
          <a:solidFill>
            <a:schemeClr val="accent2"/>
          </a:solidFill>
          <a:ln w="63500">
            <a:solidFill>
              <a:schemeClr val="tx1"/>
            </a:solidFill>
          </a:ln>
          <a:effectLst>
            <a:outerShdw blurRad="215900" dist="177800" dir="5400000" algn="t" rotWithShape="0">
              <a:prstClr val="black">
                <a:alpha val="40000"/>
              </a:prstClr>
            </a:outerShdw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598516" y="5805496"/>
            <a:ext cx="53367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/>
              <a:t>Das Modell der Vollständigen Handlung</a:t>
            </a:r>
          </a:p>
        </p:txBody>
      </p:sp>
      <p:sp>
        <p:nvSpPr>
          <p:cNvPr id="31" name="Rechteck 30"/>
          <p:cNvSpPr/>
          <p:nvPr/>
        </p:nvSpPr>
        <p:spPr>
          <a:xfrm>
            <a:off x="1972499" y="3790604"/>
            <a:ext cx="896044" cy="66655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32" name="Gerade Verbindung mit Pfeil 31"/>
          <p:cNvCxnSpPr/>
          <p:nvPr/>
        </p:nvCxnSpPr>
        <p:spPr>
          <a:xfrm>
            <a:off x="4202984" y="3635701"/>
            <a:ext cx="705414" cy="429826"/>
          </a:xfrm>
          <a:prstGeom prst="straightConnector1">
            <a:avLst/>
          </a:prstGeom>
          <a:ln w="1270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itel 1"/>
          <p:cNvSpPr txBox="1">
            <a:spLocks/>
          </p:cNvSpPr>
          <p:nvPr/>
        </p:nvSpPr>
        <p:spPr>
          <a:xfrm>
            <a:off x="4723450" y="3375089"/>
            <a:ext cx="1443005" cy="8039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400" b="1" dirty="0"/>
              <a:t>Bewerten</a:t>
            </a:r>
          </a:p>
        </p:txBody>
      </p:sp>
      <p:pic>
        <p:nvPicPr>
          <p:cNvPr id="34" name="Grafik 3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4633" y="4106198"/>
            <a:ext cx="1521008" cy="727724"/>
          </a:xfrm>
          <a:prstGeom prst="rect">
            <a:avLst/>
          </a:prstGeom>
        </p:spPr>
      </p:pic>
      <p:sp>
        <p:nvSpPr>
          <p:cNvPr id="35" name="Rechteck 34"/>
          <p:cNvSpPr/>
          <p:nvPr/>
        </p:nvSpPr>
        <p:spPr>
          <a:xfrm>
            <a:off x="1972499" y="3790604"/>
            <a:ext cx="896044" cy="66655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36" name="Gerade Verbindung mit Pfeil 35"/>
          <p:cNvCxnSpPr/>
          <p:nvPr/>
        </p:nvCxnSpPr>
        <p:spPr>
          <a:xfrm flipV="1">
            <a:off x="4404012" y="2268501"/>
            <a:ext cx="638877" cy="262844"/>
          </a:xfrm>
          <a:prstGeom prst="straightConnector1">
            <a:avLst/>
          </a:prstGeom>
          <a:ln w="1270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itel 1"/>
          <p:cNvSpPr txBox="1">
            <a:spLocks/>
          </p:cNvSpPr>
          <p:nvPr/>
        </p:nvSpPr>
        <p:spPr>
          <a:xfrm>
            <a:off x="254352" y="728988"/>
            <a:ext cx="1918447" cy="8039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400" b="1" dirty="0"/>
              <a:t>Entscheiden</a:t>
            </a:r>
          </a:p>
        </p:txBody>
      </p:sp>
      <p:pic>
        <p:nvPicPr>
          <p:cNvPr id="38" name="Grafik 3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2154" y="2462247"/>
            <a:ext cx="1073487" cy="631706"/>
          </a:xfrm>
          <a:prstGeom prst="rect">
            <a:avLst/>
          </a:prstGeom>
        </p:spPr>
      </p:pic>
      <p:cxnSp>
        <p:nvCxnSpPr>
          <p:cNvPr id="39" name="Gerade Verbindung mit Pfeil 38"/>
          <p:cNvCxnSpPr/>
          <p:nvPr/>
        </p:nvCxnSpPr>
        <p:spPr>
          <a:xfrm flipV="1">
            <a:off x="3575581" y="940526"/>
            <a:ext cx="378110" cy="654322"/>
          </a:xfrm>
          <a:prstGeom prst="straightConnector1">
            <a:avLst/>
          </a:prstGeom>
          <a:ln w="1270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itel 1"/>
          <p:cNvSpPr txBox="1">
            <a:spLocks/>
          </p:cNvSpPr>
          <p:nvPr/>
        </p:nvSpPr>
        <p:spPr>
          <a:xfrm>
            <a:off x="3147738" y="520056"/>
            <a:ext cx="1539810" cy="4963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400" b="1" dirty="0"/>
              <a:t>Durchführen</a:t>
            </a:r>
          </a:p>
        </p:txBody>
      </p:sp>
      <p:pic>
        <p:nvPicPr>
          <p:cNvPr id="41" name="Grafik 4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94576" y="940525"/>
            <a:ext cx="1496627" cy="708019"/>
          </a:xfrm>
          <a:prstGeom prst="rect">
            <a:avLst/>
          </a:prstGeom>
        </p:spPr>
      </p:pic>
      <p:cxnSp>
        <p:nvCxnSpPr>
          <p:cNvPr id="42" name="Gerade Verbindung mit Pfeil 41"/>
          <p:cNvCxnSpPr/>
          <p:nvPr/>
        </p:nvCxnSpPr>
        <p:spPr>
          <a:xfrm flipH="1" flipV="1">
            <a:off x="1587733" y="1201146"/>
            <a:ext cx="583550" cy="535509"/>
          </a:xfrm>
          <a:prstGeom prst="straightConnector1">
            <a:avLst/>
          </a:prstGeom>
          <a:ln w="1270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itel 1"/>
          <p:cNvSpPr txBox="1">
            <a:spLocks/>
          </p:cNvSpPr>
          <p:nvPr/>
        </p:nvSpPr>
        <p:spPr>
          <a:xfrm>
            <a:off x="4560148" y="1831425"/>
            <a:ext cx="1539810" cy="4963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400" b="1" dirty="0"/>
              <a:t>Kontrollieren</a:t>
            </a:r>
          </a:p>
        </p:txBody>
      </p:sp>
      <p:pic>
        <p:nvPicPr>
          <p:cNvPr id="44" name="Grafik 4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44598" y="324304"/>
            <a:ext cx="1214484" cy="718569"/>
          </a:xfrm>
          <a:prstGeom prst="rect">
            <a:avLst/>
          </a:prstGeom>
        </p:spPr>
      </p:pic>
      <p:sp>
        <p:nvSpPr>
          <p:cNvPr id="45" name="Rechteck 44"/>
          <p:cNvSpPr/>
          <p:nvPr/>
        </p:nvSpPr>
        <p:spPr>
          <a:xfrm>
            <a:off x="1972499" y="3790604"/>
            <a:ext cx="896044" cy="66655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46" name="Gerade Verbindung mit Pfeil 45"/>
          <p:cNvCxnSpPr/>
          <p:nvPr/>
        </p:nvCxnSpPr>
        <p:spPr>
          <a:xfrm flipH="1" flipV="1">
            <a:off x="852503" y="2395255"/>
            <a:ext cx="735230" cy="28663"/>
          </a:xfrm>
          <a:prstGeom prst="straightConnector1">
            <a:avLst/>
          </a:prstGeom>
          <a:ln w="1270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itel 1"/>
          <p:cNvSpPr txBox="1">
            <a:spLocks/>
          </p:cNvSpPr>
          <p:nvPr/>
        </p:nvSpPr>
        <p:spPr>
          <a:xfrm>
            <a:off x="225589" y="2427411"/>
            <a:ext cx="1174244" cy="4963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400" b="1" dirty="0"/>
              <a:t>Planen</a:t>
            </a:r>
          </a:p>
        </p:txBody>
      </p:sp>
      <p:pic>
        <p:nvPicPr>
          <p:cNvPr id="48" name="Grafik 4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0684" y="2805480"/>
            <a:ext cx="1050788" cy="537335"/>
          </a:xfrm>
          <a:prstGeom prst="rect">
            <a:avLst/>
          </a:prstGeom>
        </p:spPr>
      </p:pic>
      <p:sp>
        <p:nvSpPr>
          <p:cNvPr id="49" name="Titel 1"/>
          <p:cNvSpPr txBox="1">
            <a:spLocks/>
          </p:cNvSpPr>
          <p:nvPr/>
        </p:nvSpPr>
        <p:spPr>
          <a:xfrm>
            <a:off x="1963534" y="2418065"/>
            <a:ext cx="2191096" cy="8319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800" b="1"/>
              <a:t>Lernsituation</a:t>
            </a:r>
            <a:endParaRPr lang="de-DE" sz="2800" b="1" dirty="0"/>
          </a:p>
        </p:txBody>
      </p:sp>
      <p:sp>
        <p:nvSpPr>
          <p:cNvPr id="50" name="Rechteck 49"/>
          <p:cNvSpPr/>
          <p:nvPr/>
        </p:nvSpPr>
        <p:spPr>
          <a:xfrm>
            <a:off x="1972499" y="3790604"/>
            <a:ext cx="896044" cy="66655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51" name="Gerade Verbindung mit Pfeil 50"/>
          <p:cNvCxnSpPr/>
          <p:nvPr/>
        </p:nvCxnSpPr>
        <p:spPr>
          <a:xfrm flipH="1">
            <a:off x="1538454" y="3937787"/>
            <a:ext cx="537136" cy="615036"/>
          </a:xfrm>
          <a:prstGeom prst="straightConnector1">
            <a:avLst/>
          </a:prstGeom>
          <a:ln w="1270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itel 1"/>
          <p:cNvSpPr txBox="1">
            <a:spLocks/>
          </p:cNvSpPr>
          <p:nvPr/>
        </p:nvSpPr>
        <p:spPr>
          <a:xfrm>
            <a:off x="256145" y="4499068"/>
            <a:ext cx="1658207" cy="4963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400" b="1" dirty="0"/>
              <a:t>Informieren</a:t>
            </a:r>
          </a:p>
        </p:txBody>
      </p:sp>
      <p:pic>
        <p:nvPicPr>
          <p:cNvPr id="53" name="Grafik 5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57103" y="4918129"/>
            <a:ext cx="1454280" cy="637937"/>
          </a:xfrm>
          <a:prstGeom prst="rect">
            <a:avLst/>
          </a:prstGeom>
        </p:spPr>
      </p:pic>
      <p:sp>
        <p:nvSpPr>
          <p:cNvPr id="54" name="Titel 1"/>
          <p:cNvSpPr txBox="1">
            <a:spLocks/>
          </p:cNvSpPr>
          <p:nvPr/>
        </p:nvSpPr>
        <p:spPr>
          <a:xfrm>
            <a:off x="1963534" y="2418065"/>
            <a:ext cx="2191096" cy="8319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800" b="1"/>
              <a:t>Lernsituation</a:t>
            </a:r>
            <a:endParaRPr lang="de-DE" sz="2800" b="1" dirty="0"/>
          </a:p>
        </p:txBody>
      </p:sp>
      <p:cxnSp>
        <p:nvCxnSpPr>
          <p:cNvPr id="55" name="Gerader Verbinder 54"/>
          <p:cNvCxnSpPr/>
          <p:nvPr/>
        </p:nvCxnSpPr>
        <p:spPr>
          <a:xfrm flipV="1">
            <a:off x="2942705" y="4271066"/>
            <a:ext cx="0" cy="1348335"/>
          </a:xfrm>
          <a:prstGeom prst="line">
            <a:avLst/>
          </a:prstGeom>
          <a:ln w="152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Ellipse 55"/>
          <p:cNvSpPr/>
          <p:nvPr/>
        </p:nvSpPr>
        <p:spPr>
          <a:xfrm flipH="1">
            <a:off x="1587733" y="1497893"/>
            <a:ext cx="2831870" cy="2809704"/>
          </a:xfrm>
          <a:prstGeom prst="ellipse">
            <a:avLst/>
          </a:prstGeom>
          <a:noFill/>
          <a:ln w="152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7" name="Rechteck 56"/>
          <p:cNvSpPr/>
          <p:nvPr/>
        </p:nvSpPr>
        <p:spPr>
          <a:xfrm>
            <a:off x="3024245" y="3937787"/>
            <a:ext cx="1121675" cy="66655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576940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327</Words>
  <Application>Microsoft Macintosh PowerPoint</Application>
  <PresentationFormat>Breitbild</PresentationFormat>
  <Paragraphs>95</Paragraphs>
  <Slides>10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Das Modell der Vollständigen Handlung</vt:lpstr>
      <vt:lpstr>Lernsituation</vt:lpstr>
      <vt:lpstr>Lernsituation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Haben Sie noch Fragen?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2017-08-28T15:08:23Z</dcterms:created>
  <dcterms:modified xsi:type="dcterms:W3CDTF">2019-12-18T20:25:41Z</dcterms:modified>
</cp:coreProperties>
</file>