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84" r:id="rId2"/>
    <p:sldId id="286" r:id="rId3"/>
    <p:sldId id="287" r:id="rId4"/>
    <p:sldId id="288" r:id="rId5"/>
    <p:sldId id="276" r:id="rId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23"/>
    <p:restoredTop sz="94631"/>
  </p:normalViewPr>
  <p:slideViewPr>
    <p:cSldViewPr snapToGrid="0" snapToObjects="1">
      <p:cViewPr varScale="1">
        <p:scale>
          <a:sx n="92" d="100"/>
          <a:sy n="92" d="100"/>
        </p:scale>
        <p:origin x="184" y="77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FE0B68BB-5F95-204C-8E70-1EA7339BE402}" type="datetimeFigureOut">
              <a:rPr lang="de-DE" smtClean="0"/>
              <a:t>16.12.20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420523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FE0B68BB-5F95-204C-8E70-1EA7339BE402}" type="datetimeFigureOut">
              <a:rPr lang="de-DE" smtClean="0"/>
              <a:t>16.12.20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3571788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FE0B68BB-5F95-204C-8E70-1EA7339BE402}" type="datetimeFigureOut">
              <a:rPr lang="de-DE" smtClean="0"/>
              <a:t>16.12.20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426150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FE0B68BB-5F95-204C-8E70-1EA7339BE402}" type="datetimeFigureOut">
              <a:rPr lang="de-DE" smtClean="0"/>
              <a:t>16.12.20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516187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FE0B68BB-5F95-204C-8E70-1EA7339BE402}" type="datetimeFigureOut">
              <a:rPr lang="de-DE" smtClean="0"/>
              <a:t>16.12.20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3566242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
Zweite Ebene
Dritte Ebene
Vierte Ebene
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
Zweite Ebene
Dritte Ebene
Vierte Ebene
Fünfte Ebene</a:t>
            </a:r>
            <a:endParaRPr lang="en-US" dirty="0"/>
          </a:p>
        </p:txBody>
      </p:sp>
      <p:sp>
        <p:nvSpPr>
          <p:cNvPr id="5" name="Date Placeholder 4"/>
          <p:cNvSpPr>
            <a:spLocks noGrp="1"/>
          </p:cNvSpPr>
          <p:nvPr>
            <p:ph type="dt" sz="half" idx="10"/>
          </p:nvPr>
        </p:nvSpPr>
        <p:spPr/>
        <p:txBody>
          <a:bodyPr/>
          <a:lstStyle/>
          <a:p>
            <a:fld id="{FE0B68BB-5F95-204C-8E70-1EA7339BE402}" type="datetimeFigureOut">
              <a:rPr lang="de-DE" smtClean="0"/>
              <a:t>16.12.20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3686698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
Zweite Ebene
Dritte Ebene
Vierte Ebene
Fünfte Ebene</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
Zweite Ebene
Dritte Ebene
Vierte Ebene
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
Zweite Ebene
Dritte Ebene
Vierte Ebene
Fünfte Ebene</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
Zweite Ebene
Dritte Ebene
Vierte Ebene
Fünfte Ebene</a:t>
            </a:r>
            <a:endParaRPr lang="en-US" dirty="0"/>
          </a:p>
        </p:txBody>
      </p:sp>
      <p:sp>
        <p:nvSpPr>
          <p:cNvPr id="7" name="Date Placeholder 6"/>
          <p:cNvSpPr>
            <a:spLocks noGrp="1"/>
          </p:cNvSpPr>
          <p:nvPr>
            <p:ph type="dt" sz="half" idx="10"/>
          </p:nvPr>
        </p:nvSpPr>
        <p:spPr/>
        <p:txBody>
          <a:bodyPr/>
          <a:lstStyle/>
          <a:p>
            <a:fld id="{FE0B68BB-5F95-204C-8E70-1EA7339BE402}" type="datetimeFigureOut">
              <a:rPr lang="de-DE" smtClean="0"/>
              <a:t>16.12.20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2990681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E0B68BB-5F95-204C-8E70-1EA7339BE402}" type="datetimeFigureOut">
              <a:rPr lang="de-DE" smtClean="0"/>
              <a:t>16.12.20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1667278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0B68BB-5F95-204C-8E70-1EA7339BE402}" type="datetimeFigureOut">
              <a:rPr lang="de-DE" smtClean="0"/>
              <a:t>16.12.20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93766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
Zweite Ebene
Dritte Ebene
Vierte Ebene
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
Zweite Ebene
Dritte Ebene
Vierte Ebene
Fünfte Ebene</a:t>
            </a:r>
            <a:endParaRPr lang="en-US" dirty="0"/>
          </a:p>
        </p:txBody>
      </p:sp>
      <p:sp>
        <p:nvSpPr>
          <p:cNvPr id="5" name="Date Placeholder 4"/>
          <p:cNvSpPr>
            <a:spLocks noGrp="1"/>
          </p:cNvSpPr>
          <p:nvPr>
            <p:ph type="dt" sz="half" idx="10"/>
          </p:nvPr>
        </p:nvSpPr>
        <p:spPr/>
        <p:txBody>
          <a:bodyPr/>
          <a:lstStyle/>
          <a:p>
            <a:fld id="{FE0B68BB-5F95-204C-8E70-1EA7339BE402}" type="datetimeFigureOut">
              <a:rPr lang="de-DE" smtClean="0"/>
              <a:t>16.12.20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2454528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
Zweite Ebene
Dritte Ebene
Vierte Ebene
Fünfte Ebene</a:t>
            </a:r>
            <a:endParaRPr lang="en-US" dirty="0"/>
          </a:p>
        </p:txBody>
      </p:sp>
      <p:sp>
        <p:nvSpPr>
          <p:cNvPr id="5" name="Date Placeholder 4"/>
          <p:cNvSpPr>
            <a:spLocks noGrp="1"/>
          </p:cNvSpPr>
          <p:nvPr>
            <p:ph type="dt" sz="half" idx="10"/>
          </p:nvPr>
        </p:nvSpPr>
        <p:spPr/>
        <p:txBody>
          <a:bodyPr/>
          <a:lstStyle/>
          <a:p>
            <a:fld id="{FE0B68BB-5F95-204C-8E70-1EA7339BE402}" type="datetimeFigureOut">
              <a:rPr lang="de-DE" smtClean="0"/>
              <a:t>16.12.20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1989531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
Zweite Ebene
Dritte Ebene
Vierte Ebene
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B68BB-5F95-204C-8E70-1EA7339BE402}" type="datetimeFigureOut">
              <a:rPr lang="de-DE" smtClean="0"/>
              <a:t>16.12.20</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7080D-CD76-B147-94BD-E13253F1AF41}" type="slidenum">
              <a:rPr lang="de-DE" smtClean="0"/>
              <a:t>‹Nr.›</a:t>
            </a:fld>
            <a:endParaRPr lang="de-DE"/>
          </a:p>
        </p:txBody>
      </p:sp>
    </p:spTree>
    <p:extLst>
      <p:ext uri="{BB962C8B-B14F-4D97-AF65-F5344CB8AC3E}">
        <p14:creationId xmlns:p14="http://schemas.microsoft.com/office/powerpoint/2010/main" val="257171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2364D3FB-AA5B-CF49-AA21-FC9F49055D40}"/>
              </a:ext>
            </a:extLst>
          </p:cNvPr>
          <p:cNvSpPr txBox="1"/>
          <p:nvPr/>
        </p:nvSpPr>
        <p:spPr>
          <a:xfrm>
            <a:off x="0" y="128684"/>
            <a:ext cx="9144000" cy="677108"/>
          </a:xfrm>
          <a:prstGeom prst="rect">
            <a:avLst/>
          </a:prstGeom>
          <a:solidFill>
            <a:srgbClr val="C00000"/>
          </a:solidFill>
        </p:spPr>
        <p:txBody>
          <a:bodyPr wrap="square" rtlCol="0">
            <a:spAutoFit/>
          </a:bodyPr>
          <a:lstStyle/>
          <a:p>
            <a:pPr algn="ctr"/>
            <a:r>
              <a:rPr lang="de-DE" i="1" dirty="0">
                <a:solidFill>
                  <a:schemeClr val="bg1"/>
                </a:solidFill>
              </a:rPr>
              <a:t>Vergangene </a:t>
            </a:r>
            <a:r>
              <a:rPr lang="de-DE" i="1" dirty="0" err="1">
                <a:solidFill>
                  <a:schemeClr val="bg1"/>
                </a:solidFill>
              </a:rPr>
              <a:t>Biowoche</a:t>
            </a:r>
            <a:endParaRPr lang="de-DE" i="1" dirty="0">
              <a:solidFill>
                <a:schemeClr val="bg1"/>
              </a:solidFill>
            </a:endParaRPr>
          </a:p>
          <a:p>
            <a:pPr algn="ctr"/>
            <a:r>
              <a:rPr lang="de-DE" sz="2000" b="1" dirty="0">
                <a:solidFill>
                  <a:schemeClr val="bg1"/>
                </a:solidFill>
              </a:rPr>
              <a:t>Warum können kleine Veränderungen auf der DNA so große Auswirkung haben?</a:t>
            </a:r>
          </a:p>
        </p:txBody>
      </p:sp>
      <p:pic>
        <p:nvPicPr>
          <p:cNvPr id="5" name="Grafik 4">
            <a:extLst>
              <a:ext uri="{FF2B5EF4-FFF2-40B4-BE49-F238E27FC236}">
                <a16:creationId xmlns:a16="http://schemas.microsoft.com/office/drawing/2014/main" id="{8D073B1A-2C24-BA48-A1B0-B19E2890FAE7}"/>
              </a:ext>
            </a:extLst>
          </p:cNvPr>
          <p:cNvPicPr>
            <a:picLocks noChangeAspect="1"/>
          </p:cNvPicPr>
          <p:nvPr/>
        </p:nvPicPr>
        <p:blipFill>
          <a:blip r:embed="rId2"/>
          <a:stretch>
            <a:fillRect/>
          </a:stretch>
        </p:blipFill>
        <p:spPr>
          <a:xfrm>
            <a:off x="1615971" y="1009899"/>
            <a:ext cx="5912057" cy="5448366"/>
          </a:xfrm>
          <a:prstGeom prst="rect">
            <a:avLst/>
          </a:prstGeom>
        </p:spPr>
      </p:pic>
      <p:sp>
        <p:nvSpPr>
          <p:cNvPr id="11" name="Textfeld 10">
            <a:extLst>
              <a:ext uri="{FF2B5EF4-FFF2-40B4-BE49-F238E27FC236}">
                <a16:creationId xmlns:a16="http://schemas.microsoft.com/office/drawing/2014/main" id="{689D7806-1825-DD4A-9EC4-BB775C2A203E}"/>
              </a:ext>
            </a:extLst>
          </p:cNvPr>
          <p:cNvSpPr txBox="1"/>
          <p:nvPr/>
        </p:nvSpPr>
        <p:spPr>
          <a:xfrm>
            <a:off x="1673877" y="1107015"/>
            <a:ext cx="4997480" cy="461665"/>
          </a:xfrm>
          <a:prstGeom prst="rect">
            <a:avLst/>
          </a:prstGeom>
          <a:noFill/>
        </p:spPr>
        <p:txBody>
          <a:bodyPr wrap="square" rtlCol="0">
            <a:spAutoFit/>
          </a:bodyPr>
          <a:lstStyle/>
          <a:p>
            <a:r>
              <a:rPr lang="de-DE" sz="2400" b="1" dirty="0">
                <a:solidFill>
                  <a:srgbClr val="00B050"/>
                </a:solidFill>
                <a:latin typeface="Arial Narrow" panose="020B0604020202020204" pitchFamily="34" charset="0"/>
                <a:cs typeface="Arial Narrow" panose="020B0604020202020204" pitchFamily="34" charset="0"/>
              </a:rPr>
              <a:t>A  T G C A  A A  T A  G    G  C T C  T C C</a:t>
            </a:r>
          </a:p>
        </p:txBody>
      </p:sp>
      <p:grpSp>
        <p:nvGrpSpPr>
          <p:cNvPr id="29" name="Gruppieren 28">
            <a:extLst>
              <a:ext uri="{FF2B5EF4-FFF2-40B4-BE49-F238E27FC236}">
                <a16:creationId xmlns:a16="http://schemas.microsoft.com/office/drawing/2014/main" id="{E6E0E87D-1F20-7F44-B6D5-23C2C2C8A948}"/>
              </a:ext>
            </a:extLst>
          </p:cNvPr>
          <p:cNvGrpSpPr/>
          <p:nvPr/>
        </p:nvGrpSpPr>
        <p:grpSpPr>
          <a:xfrm>
            <a:off x="1814919" y="2605396"/>
            <a:ext cx="4633195" cy="654023"/>
            <a:chOff x="1814919" y="2605396"/>
            <a:chExt cx="4633195" cy="654023"/>
          </a:xfrm>
        </p:grpSpPr>
        <p:pic>
          <p:nvPicPr>
            <p:cNvPr id="4" name="Grafik 3" descr="Ein Bild, das Text, ClipArt enthält.&#10;&#10;Automatisch generierte Beschreibung">
              <a:extLst>
                <a:ext uri="{FF2B5EF4-FFF2-40B4-BE49-F238E27FC236}">
                  <a16:creationId xmlns:a16="http://schemas.microsoft.com/office/drawing/2014/main" id="{E1DD6454-6000-3547-9FCF-BBD2E6FC61CA}"/>
                </a:ext>
              </a:extLst>
            </p:cNvPr>
            <p:cNvPicPr>
              <a:picLocks noChangeAspect="1"/>
            </p:cNvPicPr>
            <p:nvPr/>
          </p:nvPicPr>
          <p:blipFill>
            <a:blip r:embed="rId3"/>
            <a:stretch>
              <a:fillRect/>
            </a:stretch>
          </p:blipFill>
          <p:spPr>
            <a:xfrm>
              <a:off x="1814919" y="2660034"/>
              <a:ext cx="609304" cy="555542"/>
            </a:xfrm>
            <a:prstGeom prst="rect">
              <a:avLst/>
            </a:prstGeom>
          </p:spPr>
        </p:pic>
        <p:pic>
          <p:nvPicPr>
            <p:cNvPr id="8" name="Grafik 7" descr="Ein Bild, das Text, ClipArt enthält.&#10;&#10;Automatisch generierte Beschreibung">
              <a:extLst>
                <a:ext uri="{FF2B5EF4-FFF2-40B4-BE49-F238E27FC236}">
                  <a16:creationId xmlns:a16="http://schemas.microsoft.com/office/drawing/2014/main" id="{ED942A15-4105-FF45-B101-BD8DE2383071}"/>
                </a:ext>
              </a:extLst>
            </p:cNvPr>
            <p:cNvPicPr>
              <a:picLocks noChangeAspect="1"/>
            </p:cNvPicPr>
            <p:nvPr/>
          </p:nvPicPr>
          <p:blipFill>
            <a:blip r:embed="rId4"/>
            <a:stretch>
              <a:fillRect/>
            </a:stretch>
          </p:blipFill>
          <p:spPr>
            <a:xfrm>
              <a:off x="2623171" y="2671133"/>
              <a:ext cx="654024" cy="461664"/>
            </a:xfrm>
            <a:prstGeom prst="rect">
              <a:avLst/>
            </a:prstGeom>
          </p:spPr>
        </p:pic>
        <p:pic>
          <p:nvPicPr>
            <p:cNvPr id="12" name="Grafik 11" descr="Ein Bild, das Text, ClipArt enthält.&#10;&#10;Automatisch generierte Beschreibung">
              <a:extLst>
                <a:ext uri="{FF2B5EF4-FFF2-40B4-BE49-F238E27FC236}">
                  <a16:creationId xmlns:a16="http://schemas.microsoft.com/office/drawing/2014/main" id="{EBAD4F1C-2ECA-154A-BEB9-6CE3F63457E5}"/>
                </a:ext>
              </a:extLst>
            </p:cNvPr>
            <p:cNvPicPr>
              <a:picLocks noChangeAspect="1"/>
            </p:cNvPicPr>
            <p:nvPr/>
          </p:nvPicPr>
          <p:blipFill>
            <a:blip r:embed="rId5"/>
            <a:stretch>
              <a:fillRect/>
            </a:stretch>
          </p:blipFill>
          <p:spPr>
            <a:xfrm>
              <a:off x="3373148" y="2670597"/>
              <a:ext cx="654024" cy="480900"/>
            </a:xfrm>
            <a:prstGeom prst="rect">
              <a:avLst/>
            </a:prstGeom>
          </p:spPr>
        </p:pic>
        <p:pic>
          <p:nvPicPr>
            <p:cNvPr id="14" name="Grafik 13">
              <a:extLst>
                <a:ext uri="{FF2B5EF4-FFF2-40B4-BE49-F238E27FC236}">
                  <a16:creationId xmlns:a16="http://schemas.microsoft.com/office/drawing/2014/main" id="{780D9FF7-76FA-1B4D-BCDC-C719DC46D98E}"/>
                </a:ext>
              </a:extLst>
            </p:cNvPr>
            <p:cNvPicPr>
              <a:picLocks noChangeAspect="1"/>
            </p:cNvPicPr>
            <p:nvPr/>
          </p:nvPicPr>
          <p:blipFill>
            <a:blip r:embed="rId6"/>
            <a:stretch>
              <a:fillRect/>
            </a:stretch>
          </p:blipFill>
          <p:spPr>
            <a:xfrm>
              <a:off x="5794091" y="2605396"/>
              <a:ext cx="654023" cy="654023"/>
            </a:xfrm>
            <a:prstGeom prst="rect">
              <a:avLst/>
            </a:prstGeom>
          </p:spPr>
        </p:pic>
      </p:grpSp>
      <p:grpSp>
        <p:nvGrpSpPr>
          <p:cNvPr id="19" name="Gruppieren 18">
            <a:extLst>
              <a:ext uri="{FF2B5EF4-FFF2-40B4-BE49-F238E27FC236}">
                <a16:creationId xmlns:a16="http://schemas.microsoft.com/office/drawing/2014/main" id="{3377635E-C7EF-E844-ADCD-A56EE0AD0BF2}"/>
              </a:ext>
            </a:extLst>
          </p:cNvPr>
          <p:cNvGrpSpPr/>
          <p:nvPr/>
        </p:nvGrpSpPr>
        <p:grpSpPr>
          <a:xfrm>
            <a:off x="1669133" y="4234714"/>
            <a:ext cx="4997480" cy="2152404"/>
            <a:chOff x="1669133" y="4234714"/>
            <a:chExt cx="4997480" cy="2152404"/>
          </a:xfrm>
        </p:grpSpPr>
        <p:sp>
          <p:nvSpPr>
            <p:cNvPr id="2" name="Textfeld 1">
              <a:extLst>
                <a:ext uri="{FF2B5EF4-FFF2-40B4-BE49-F238E27FC236}">
                  <a16:creationId xmlns:a16="http://schemas.microsoft.com/office/drawing/2014/main" id="{5009777D-096D-2348-9C48-9CB7A787757F}"/>
                </a:ext>
              </a:extLst>
            </p:cNvPr>
            <p:cNvSpPr txBox="1"/>
            <p:nvPr/>
          </p:nvSpPr>
          <p:spPr>
            <a:xfrm>
              <a:off x="1669133" y="4234714"/>
              <a:ext cx="4997480" cy="461665"/>
            </a:xfrm>
            <a:prstGeom prst="rect">
              <a:avLst/>
            </a:prstGeom>
            <a:noFill/>
          </p:spPr>
          <p:txBody>
            <a:bodyPr wrap="square" rtlCol="0">
              <a:spAutoFit/>
            </a:bodyPr>
            <a:lstStyle/>
            <a:p>
              <a:r>
                <a:rPr lang="de-DE" sz="2400" b="1" dirty="0">
                  <a:solidFill>
                    <a:srgbClr val="00B050"/>
                  </a:solidFill>
                  <a:latin typeface="Arial Narrow" panose="020B0604020202020204" pitchFamily="34" charset="0"/>
                  <a:cs typeface="Arial Narrow" panose="020B0604020202020204" pitchFamily="34" charset="0"/>
                </a:rPr>
                <a:t>A  T </a:t>
              </a:r>
              <a:r>
                <a:rPr lang="de-DE" sz="2400" b="1" dirty="0">
                  <a:solidFill>
                    <a:srgbClr val="FF0000"/>
                  </a:solidFill>
                  <a:latin typeface="Arial Narrow" panose="020B0604020202020204" pitchFamily="34" charset="0"/>
                  <a:cs typeface="Arial Narrow" panose="020B0604020202020204" pitchFamily="34" charset="0"/>
                </a:rPr>
                <a:t>A</a:t>
              </a:r>
              <a:r>
                <a:rPr lang="de-DE" sz="2400" b="1" dirty="0">
                  <a:solidFill>
                    <a:srgbClr val="00B050"/>
                  </a:solidFill>
                  <a:latin typeface="Arial Narrow" panose="020B0604020202020204" pitchFamily="34" charset="0"/>
                  <a:cs typeface="Arial Narrow" panose="020B0604020202020204" pitchFamily="34" charset="0"/>
                </a:rPr>
                <a:t> C A  A A  T A  G     G C T C  T C  C</a:t>
              </a:r>
            </a:p>
          </p:txBody>
        </p:sp>
        <p:pic>
          <p:nvPicPr>
            <p:cNvPr id="22" name="Grafik 21" descr="Ein Bild, das Text, ClipArt enthält.&#10;&#10;Automatisch generierte Beschreibung">
              <a:extLst>
                <a:ext uri="{FF2B5EF4-FFF2-40B4-BE49-F238E27FC236}">
                  <a16:creationId xmlns:a16="http://schemas.microsoft.com/office/drawing/2014/main" id="{03902228-F3BB-D246-BCA2-F948CBFFC804}"/>
                </a:ext>
              </a:extLst>
            </p:cNvPr>
            <p:cNvPicPr>
              <a:picLocks noChangeAspect="1"/>
            </p:cNvPicPr>
            <p:nvPr/>
          </p:nvPicPr>
          <p:blipFill>
            <a:blip r:embed="rId4"/>
            <a:stretch>
              <a:fillRect/>
            </a:stretch>
          </p:blipFill>
          <p:spPr>
            <a:xfrm>
              <a:off x="2562752" y="5798832"/>
              <a:ext cx="654024" cy="461664"/>
            </a:xfrm>
            <a:prstGeom prst="rect">
              <a:avLst/>
            </a:prstGeom>
          </p:spPr>
        </p:pic>
        <p:pic>
          <p:nvPicPr>
            <p:cNvPr id="23" name="Grafik 22" descr="Ein Bild, das Text, ClipArt enthält.&#10;&#10;Automatisch generierte Beschreibung">
              <a:extLst>
                <a:ext uri="{FF2B5EF4-FFF2-40B4-BE49-F238E27FC236}">
                  <a16:creationId xmlns:a16="http://schemas.microsoft.com/office/drawing/2014/main" id="{529C3A96-4710-5E46-85C4-C5B0EF67CE9E}"/>
                </a:ext>
              </a:extLst>
            </p:cNvPr>
            <p:cNvPicPr>
              <a:picLocks noChangeAspect="1"/>
            </p:cNvPicPr>
            <p:nvPr/>
          </p:nvPicPr>
          <p:blipFill>
            <a:blip r:embed="rId5"/>
            <a:stretch>
              <a:fillRect/>
            </a:stretch>
          </p:blipFill>
          <p:spPr>
            <a:xfrm>
              <a:off x="3312729" y="5798296"/>
              <a:ext cx="654024" cy="480900"/>
            </a:xfrm>
            <a:prstGeom prst="rect">
              <a:avLst/>
            </a:prstGeom>
          </p:spPr>
        </p:pic>
        <p:pic>
          <p:nvPicPr>
            <p:cNvPr id="27" name="Grafik 26">
              <a:extLst>
                <a:ext uri="{FF2B5EF4-FFF2-40B4-BE49-F238E27FC236}">
                  <a16:creationId xmlns:a16="http://schemas.microsoft.com/office/drawing/2014/main" id="{E064DE78-2ED3-924D-8E2B-39EAC6BB3459}"/>
                </a:ext>
              </a:extLst>
            </p:cNvPr>
            <p:cNvPicPr>
              <a:picLocks noChangeAspect="1"/>
            </p:cNvPicPr>
            <p:nvPr/>
          </p:nvPicPr>
          <p:blipFill>
            <a:blip r:embed="rId6"/>
            <a:stretch>
              <a:fillRect/>
            </a:stretch>
          </p:blipFill>
          <p:spPr>
            <a:xfrm>
              <a:off x="5733672" y="5733095"/>
              <a:ext cx="654023" cy="654023"/>
            </a:xfrm>
            <a:prstGeom prst="rect">
              <a:avLst/>
            </a:prstGeom>
          </p:spPr>
        </p:pic>
        <p:pic>
          <p:nvPicPr>
            <p:cNvPr id="28" name="Grafik 27" descr="Ein Bild, das Text, ClipArt enthält.&#10;&#10;Automatisch generierte Beschreibung">
              <a:extLst>
                <a:ext uri="{FF2B5EF4-FFF2-40B4-BE49-F238E27FC236}">
                  <a16:creationId xmlns:a16="http://schemas.microsoft.com/office/drawing/2014/main" id="{B6A235F3-AECF-D041-A20A-634B78FB62A8}"/>
                </a:ext>
              </a:extLst>
            </p:cNvPr>
            <p:cNvPicPr>
              <a:picLocks noChangeAspect="1"/>
            </p:cNvPicPr>
            <p:nvPr/>
          </p:nvPicPr>
          <p:blipFill>
            <a:blip r:embed="rId5"/>
            <a:stretch>
              <a:fillRect/>
            </a:stretch>
          </p:blipFill>
          <p:spPr>
            <a:xfrm>
              <a:off x="1749993" y="5782523"/>
              <a:ext cx="654024" cy="480900"/>
            </a:xfrm>
            <a:prstGeom prst="rect">
              <a:avLst/>
            </a:prstGeom>
          </p:spPr>
        </p:pic>
        <p:pic>
          <p:nvPicPr>
            <p:cNvPr id="16" name="Grafik 15">
              <a:extLst>
                <a:ext uri="{FF2B5EF4-FFF2-40B4-BE49-F238E27FC236}">
                  <a16:creationId xmlns:a16="http://schemas.microsoft.com/office/drawing/2014/main" id="{450F7AEE-A129-EA40-AEC2-DC70381AA585}"/>
                </a:ext>
              </a:extLst>
            </p:cNvPr>
            <p:cNvPicPr>
              <a:picLocks noChangeAspect="1"/>
            </p:cNvPicPr>
            <p:nvPr/>
          </p:nvPicPr>
          <p:blipFill>
            <a:blip r:embed="rId7"/>
            <a:stretch>
              <a:fillRect/>
            </a:stretch>
          </p:blipFill>
          <p:spPr>
            <a:xfrm>
              <a:off x="4141299" y="5652321"/>
              <a:ext cx="626306" cy="654142"/>
            </a:xfrm>
            <a:prstGeom prst="rect">
              <a:avLst/>
            </a:prstGeom>
          </p:spPr>
        </p:pic>
        <p:pic>
          <p:nvPicPr>
            <p:cNvPr id="18" name="Grafik 17">
              <a:extLst>
                <a:ext uri="{FF2B5EF4-FFF2-40B4-BE49-F238E27FC236}">
                  <a16:creationId xmlns:a16="http://schemas.microsoft.com/office/drawing/2014/main" id="{E0A35FAC-50DA-F842-B351-F59D30DBFAE3}"/>
                </a:ext>
              </a:extLst>
            </p:cNvPr>
            <p:cNvPicPr>
              <a:picLocks noChangeAspect="1"/>
            </p:cNvPicPr>
            <p:nvPr/>
          </p:nvPicPr>
          <p:blipFill>
            <a:blip r:embed="rId8"/>
            <a:stretch>
              <a:fillRect/>
            </a:stretch>
          </p:blipFill>
          <p:spPr>
            <a:xfrm>
              <a:off x="4941700" y="5706341"/>
              <a:ext cx="654023" cy="654023"/>
            </a:xfrm>
            <a:prstGeom prst="rect">
              <a:avLst/>
            </a:prstGeom>
          </p:spPr>
        </p:pic>
      </p:grpSp>
      <p:grpSp>
        <p:nvGrpSpPr>
          <p:cNvPr id="33" name="Gruppieren 32">
            <a:extLst>
              <a:ext uri="{FF2B5EF4-FFF2-40B4-BE49-F238E27FC236}">
                <a16:creationId xmlns:a16="http://schemas.microsoft.com/office/drawing/2014/main" id="{876D2D71-2961-3E42-9DA6-FCA38688F0F9}"/>
              </a:ext>
            </a:extLst>
          </p:cNvPr>
          <p:cNvGrpSpPr/>
          <p:nvPr/>
        </p:nvGrpSpPr>
        <p:grpSpPr>
          <a:xfrm>
            <a:off x="1669133" y="1026643"/>
            <a:ext cx="898029" cy="5322042"/>
            <a:chOff x="1669133" y="1026643"/>
            <a:chExt cx="898029" cy="5322042"/>
          </a:xfrm>
        </p:grpSpPr>
        <p:grpSp>
          <p:nvGrpSpPr>
            <p:cNvPr id="31" name="Gruppieren 30">
              <a:extLst>
                <a:ext uri="{FF2B5EF4-FFF2-40B4-BE49-F238E27FC236}">
                  <a16:creationId xmlns:a16="http://schemas.microsoft.com/office/drawing/2014/main" id="{15B7F5AC-E39C-BA42-967E-C7B83A3766FA}"/>
                </a:ext>
              </a:extLst>
            </p:cNvPr>
            <p:cNvGrpSpPr/>
            <p:nvPr/>
          </p:nvGrpSpPr>
          <p:grpSpPr>
            <a:xfrm>
              <a:off x="1669133" y="4126220"/>
              <a:ext cx="869949" cy="2222465"/>
              <a:chOff x="1669133" y="4126220"/>
              <a:chExt cx="869949" cy="2222465"/>
            </a:xfrm>
          </p:grpSpPr>
          <p:sp>
            <p:nvSpPr>
              <p:cNvPr id="30" name="Oval 29">
                <a:extLst>
                  <a:ext uri="{FF2B5EF4-FFF2-40B4-BE49-F238E27FC236}">
                    <a16:creationId xmlns:a16="http://schemas.microsoft.com/office/drawing/2014/main" id="{155876D7-714C-9845-BF91-8B03AC3ADD3D}"/>
                  </a:ext>
                </a:extLst>
              </p:cNvPr>
              <p:cNvSpPr/>
              <p:nvPr/>
            </p:nvSpPr>
            <p:spPr>
              <a:xfrm>
                <a:off x="1669133" y="5671674"/>
                <a:ext cx="813664" cy="677011"/>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2" name="Oval 31">
                <a:extLst>
                  <a:ext uri="{FF2B5EF4-FFF2-40B4-BE49-F238E27FC236}">
                    <a16:creationId xmlns:a16="http://schemas.microsoft.com/office/drawing/2014/main" id="{FB2F30B6-7FBC-DD41-9C2E-2531D1F693A5}"/>
                  </a:ext>
                </a:extLst>
              </p:cNvPr>
              <p:cNvSpPr/>
              <p:nvPr/>
            </p:nvSpPr>
            <p:spPr>
              <a:xfrm>
                <a:off x="2186145" y="4126220"/>
                <a:ext cx="352937" cy="677011"/>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35" name="Gruppieren 34">
              <a:extLst>
                <a:ext uri="{FF2B5EF4-FFF2-40B4-BE49-F238E27FC236}">
                  <a16:creationId xmlns:a16="http://schemas.microsoft.com/office/drawing/2014/main" id="{39A4C3EA-33AC-1941-98BB-5DAFE1FB5832}"/>
                </a:ext>
              </a:extLst>
            </p:cNvPr>
            <p:cNvGrpSpPr/>
            <p:nvPr/>
          </p:nvGrpSpPr>
          <p:grpSpPr>
            <a:xfrm>
              <a:off x="1697213" y="1026643"/>
              <a:ext cx="869949" cy="2222465"/>
              <a:chOff x="1669133" y="4126220"/>
              <a:chExt cx="869949" cy="2222465"/>
            </a:xfrm>
          </p:grpSpPr>
          <p:sp>
            <p:nvSpPr>
              <p:cNvPr id="36" name="Oval 35">
                <a:extLst>
                  <a:ext uri="{FF2B5EF4-FFF2-40B4-BE49-F238E27FC236}">
                    <a16:creationId xmlns:a16="http://schemas.microsoft.com/office/drawing/2014/main" id="{352C4F87-E905-3346-995A-6D10ED87E742}"/>
                  </a:ext>
                </a:extLst>
              </p:cNvPr>
              <p:cNvSpPr/>
              <p:nvPr/>
            </p:nvSpPr>
            <p:spPr>
              <a:xfrm>
                <a:off x="1669133" y="5671674"/>
                <a:ext cx="813664" cy="677011"/>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7" name="Oval 36">
                <a:extLst>
                  <a:ext uri="{FF2B5EF4-FFF2-40B4-BE49-F238E27FC236}">
                    <a16:creationId xmlns:a16="http://schemas.microsoft.com/office/drawing/2014/main" id="{BFBD5FF6-793B-F244-8EC2-3B8C4DB4F7B6}"/>
                  </a:ext>
                </a:extLst>
              </p:cNvPr>
              <p:cNvSpPr/>
              <p:nvPr/>
            </p:nvSpPr>
            <p:spPr>
              <a:xfrm>
                <a:off x="2186145" y="4126220"/>
                <a:ext cx="352937" cy="677011"/>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sp>
        <p:nvSpPr>
          <p:cNvPr id="9" name="Textfeld 8">
            <a:extLst>
              <a:ext uri="{FF2B5EF4-FFF2-40B4-BE49-F238E27FC236}">
                <a16:creationId xmlns:a16="http://schemas.microsoft.com/office/drawing/2014/main" id="{EF46C268-0EFC-CD4F-B0F7-B7CB0AC74FF4}"/>
              </a:ext>
            </a:extLst>
          </p:cNvPr>
          <p:cNvSpPr txBox="1"/>
          <p:nvPr/>
        </p:nvSpPr>
        <p:spPr>
          <a:xfrm rot="19620538">
            <a:off x="-534193" y="2805235"/>
            <a:ext cx="10299728" cy="923330"/>
          </a:xfrm>
          <a:prstGeom prst="rect">
            <a:avLst/>
          </a:prstGeom>
          <a:solidFill>
            <a:schemeClr val="bg1">
              <a:lumMod val="50000"/>
            </a:schemeClr>
          </a:solidFill>
        </p:spPr>
        <p:txBody>
          <a:bodyPr wrap="square" rtlCol="0">
            <a:spAutoFit/>
          </a:bodyPr>
          <a:lstStyle/>
          <a:p>
            <a:pPr algn="ctr"/>
            <a:r>
              <a:rPr lang="de-DE" b="1" dirty="0">
                <a:solidFill>
                  <a:schemeClr val="bg1"/>
                </a:solidFill>
              </a:rPr>
              <a:t>Eine Änderung in der Basenabfolge der DNA hat eine Änderung in der Aminosäureabfolge des Eiweißstoffes zur Folge. Wird dieser dadurch z.B. funktionslos, hat dies Einfluss auf die Ausprägung eines Merkmals (z.B. Nichtausbildung eines Farbstoffes, Bluterkrankheit o.Ä.)</a:t>
            </a:r>
          </a:p>
        </p:txBody>
      </p:sp>
    </p:spTree>
    <p:extLst>
      <p:ext uri="{BB962C8B-B14F-4D97-AF65-F5344CB8AC3E}">
        <p14:creationId xmlns:p14="http://schemas.microsoft.com/office/powerpoint/2010/main" val="312068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2364D3FB-AA5B-CF49-AA21-FC9F49055D40}"/>
              </a:ext>
            </a:extLst>
          </p:cNvPr>
          <p:cNvSpPr txBox="1"/>
          <p:nvPr/>
        </p:nvSpPr>
        <p:spPr>
          <a:xfrm>
            <a:off x="0" y="128684"/>
            <a:ext cx="9144000" cy="677108"/>
          </a:xfrm>
          <a:prstGeom prst="rect">
            <a:avLst/>
          </a:prstGeom>
          <a:solidFill>
            <a:srgbClr val="C00000"/>
          </a:solidFill>
        </p:spPr>
        <p:txBody>
          <a:bodyPr wrap="square" rtlCol="0">
            <a:spAutoFit/>
          </a:bodyPr>
          <a:lstStyle/>
          <a:p>
            <a:pPr algn="ctr"/>
            <a:r>
              <a:rPr lang="de-DE" i="1" dirty="0">
                <a:solidFill>
                  <a:schemeClr val="bg1"/>
                </a:solidFill>
              </a:rPr>
              <a:t>Vergangene </a:t>
            </a:r>
            <a:r>
              <a:rPr lang="de-DE" i="1" dirty="0" err="1">
                <a:solidFill>
                  <a:schemeClr val="bg1"/>
                </a:solidFill>
              </a:rPr>
              <a:t>Biowoche</a:t>
            </a:r>
            <a:endParaRPr lang="de-DE" i="1" dirty="0">
              <a:solidFill>
                <a:schemeClr val="bg1"/>
              </a:solidFill>
            </a:endParaRPr>
          </a:p>
          <a:p>
            <a:pPr algn="ctr"/>
            <a:r>
              <a:rPr lang="de-DE" sz="2000" b="1" dirty="0">
                <a:solidFill>
                  <a:schemeClr val="bg1"/>
                </a:solidFill>
              </a:rPr>
              <a:t>In jedem von uns stecken Hunderte Mutationen. Ist das gefährlich?</a:t>
            </a:r>
          </a:p>
        </p:txBody>
      </p:sp>
      <p:grpSp>
        <p:nvGrpSpPr>
          <p:cNvPr id="16" name="Gruppieren 15">
            <a:extLst>
              <a:ext uri="{FF2B5EF4-FFF2-40B4-BE49-F238E27FC236}">
                <a16:creationId xmlns:a16="http://schemas.microsoft.com/office/drawing/2014/main" id="{9AD45392-8C2E-814B-ACD6-381DEC950F0A}"/>
              </a:ext>
            </a:extLst>
          </p:cNvPr>
          <p:cNvGrpSpPr/>
          <p:nvPr/>
        </p:nvGrpSpPr>
        <p:grpSpPr>
          <a:xfrm>
            <a:off x="1114697" y="1193010"/>
            <a:ext cx="7285024" cy="4969256"/>
            <a:chOff x="1114697" y="1193010"/>
            <a:chExt cx="7285024" cy="4969256"/>
          </a:xfrm>
        </p:grpSpPr>
        <p:grpSp>
          <p:nvGrpSpPr>
            <p:cNvPr id="15" name="Gruppieren 14">
              <a:extLst>
                <a:ext uri="{FF2B5EF4-FFF2-40B4-BE49-F238E27FC236}">
                  <a16:creationId xmlns:a16="http://schemas.microsoft.com/office/drawing/2014/main" id="{7726AA73-9737-5744-9166-B4E5A773AC8D}"/>
                </a:ext>
              </a:extLst>
            </p:cNvPr>
            <p:cNvGrpSpPr/>
            <p:nvPr/>
          </p:nvGrpSpPr>
          <p:grpSpPr>
            <a:xfrm>
              <a:off x="1114697" y="1193010"/>
              <a:ext cx="7285024" cy="4969256"/>
              <a:chOff x="1114697" y="1193010"/>
              <a:chExt cx="7285024" cy="4969256"/>
            </a:xfrm>
          </p:grpSpPr>
          <p:grpSp>
            <p:nvGrpSpPr>
              <p:cNvPr id="4" name="Gruppieren 3">
                <a:extLst>
                  <a:ext uri="{FF2B5EF4-FFF2-40B4-BE49-F238E27FC236}">
                    <a16:creationId xmlns:a16="http://schemas.microsoft.com/office/drawing/2014/main" id="{BF91D861-8F2C-914D-9F3B-9F164BF961A0}"/>
                  </a:ext>
                </a:extLst>
              </p:cNvPr>
              <p:cNvGrpSpPr/>
              <p:nvPr/>
            </p:nvGrpSpPr>
            <p:grpSpPr>
              <a:xfrm>
                <a:off x="1114697" y="1193010"/>
                <a:ext cx="7285024" cy="4969256"/>
                <a:chOff x="1114697" y="1193010"/>
                <a:chExt cx="7285024" cy="4969256"/>
              </a:xfrm>
            </p:grpSpPr>
            <p:pic>
              <p:nvPicPr>
                <p:cNvPr id="3" name="Grafik 2">
                  <a:extLst>
                    <a:ext uri="{FF2B5EF4-FFF2-40B4-BE49-F238E27FC236}">
                      <a16:creationId xmlns:a16="http://schemas.microsoft.com/office/drawing/2014/main" id="{8F614C92-EA16-8D44-851D-0A1217E3FB22}"/>
                    </a:ext>
                  </a:extLst>
                </p:cNvPr>
                <p:cNvPicPr>
                  <a:picLocks noChangeAspect="1"/>
                </p:cNvPicPr>
                <p:nvPr/>
              </p:nvPicPr>
              <p:blipFill>
                <a:blip r:embed="rId2"/>
                <a:stretch>
                  <a:fillRect/>
                </a:stretch>
              </p:blipFill>
              <p:spPr>
                <a:xfrm>
                  <a:off x="1114697" y="1193010"/>
                  <a:ext cx="7285024" cy="4969256"/>
                </a:xfrm>
                <a:prstGeom prst="rect">
                  <a:avLst/>
                </a:prstGeom>
              </p:spPr>
            </p:pic>
            <p:sp>
              <p:nvSpPr>
                <p:cNvPr id="2" name="Oval 1">
                  <a:extLst>
                    <a:ext uri="{FF2B5EF4-FFF2-40B4-BE49-F238E27FC236}">
                      <a16:creationId xmlns:a16="http://schemas.microsoft.com/office/drawing/2014/main" id="{7E1A21B7-8739-9143-8125-BA8C64052630}"/>
                    </a:ext>
                  </a:extLst>
                </p:cNvPr>
                <p:cNvSpPr/>
                <p:nvPr/>
              </p:nvSpPr>
              <p:spPr>
                <a:xfrm>
                  <a:off x="2158407" y="4401879"/>
                  <a:ext cx="350874" cy="35087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Oval 9">
                  <a:extLst>
                    <a:ext uri="{FF2B5EF4-FFF2-40B4-BE49-F238E27FC236}">
                      <a16:creationId xmlns:a16="http://schemas.microsoft.com/office/drawing/2014/main" id="{6E7EF26A-5BAB-8246-8641-56D654AD9FD8}"/>
                    </a:ext>
                  </a:extLst>
                </p:cNvPr>
                <p:cNvSpPr/>
                <p:nvPr/>
              </p:nvSpPr>
              <p:spPr>
                <a:xfrm>
                  <a:off x="2707756" y="3852530"/>
                  <a:ext cx="350874" cy="35087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Oval 10">
                  <a:extLst>
                    <a:ext uri="{FF2B5EF4-FFF2-40B4-BE49-F238E27FC236}">
                      <a16:creationId xmlns:a16="http://schemas.microsoft.com/office/drawing/2014/main" id="{7564D787-EAE9-5E46-967A-35885795E264}"/>
                    </a:ext>
                  </a:extLst>
                </p:cNvPr>
                <p:cNvSpPr/>
                <p:nvPr/>
              </p:nvSpPr>
              <p:spPr>
                <a:xfrm>
                  <a:off x="3260649" y="3296091"/>
                  <a:ext cx="350874" cy="35087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Oval 11">
                  <a:extLst>
                    <a:ext uri="{FF2B5EF4-FFF2-40B4-BE49-F238E27FC236}">
                      <a16:creationId xmlns:a16="http://schemas.microsoft.com/office/drawing/2014/main" id="{E1981238-EACA-9643-B510-6C0F16C545D0}"/>
                    </a:ext>
                  </a:extLst>
                </p:cNvPr>
                <p:cNvSpPr/>
                <p:nvPr/>
              </p:nvSpPr>
              <p:spPr>
                <a:xfrm>
                  <a:off x="3813542" y="2753832"/>
                  <a:ext cx="350874" cy="35087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Oval 12">
                  <a:extLst>
                    <a:ext uri="{FF2B5EF4-FFF2-40B4-BE49-F238E27FC236}">
                      <a16:creationId xmlns:a16="http://schemas.microsoft.com/office/drawing/2014/main" id="{1CCA0A64-A9EB-C141-BD89-B6736C38F573}"/>
                    </a:ext>
                  </a:extLst>
                </p:cNvPr>
                <p:cNvSpPr/>
                <p:nvPr/>
              </p:nvSpPr>
              <p:spPr>
                <a:xfrm>
                  <a:off x="4813003" y="2201417"/>
                  <a:ext cx="350874" cy="35087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14" name="Textfeld 13">
                <a:extLst>
                  <a:ext uri="{FF2B5EF4-FFF2-40B4-BE49-F238E27FC236}">
                    <a16:creationId xmlns:a16="http://schemas.microsoft.com/office/drawing/2014/main" id="{C55FDCA1-6273-F441-ACF4-75C1BE2C57A7}"/>
                  </a:ext>
                </a:extLst>
              </p:cNvPr>
              <p:cNvSpPr txBox="1"/>
              <p:nvPr/>
            </p:nvSpPr>
            <p:spPr>
              <a:xfrm rot="19070094">
                <a:off x="1902315" y="3195003"/>
                <a:ext cx="2218813" cy="461665"/>
              </a:xfrm>
              <a:prstGeom prst="rect">
                <a:avLst/>
              </a:prstGeom>
              <a:noFill/>
            </p:spPr>
            <p:txBody>
              <a:bodyPr wrap="none" rtlCol="0">
                <a:spAutoFit/>
              </a:bodyPr>
              <a:lstStyle/>
              <a:p>
                <a:r>
                  <a:rPr lang="de-DE" sz="2400" b="1" dirty="0">
                    <a:solidFill>
                      <a:srgbClr val="00B050"/>
                    </a:solidFill>
                  </a:rPr>
                  <a:t>Keimbahnzellen</a:t>
                </a:r>
              </a:p>
            </p:txBody>
          </p:sp>
        </p:grpSp>
        <p:sp>
          <p:nvSpPr>
            <p:cNvPr id="17" name="Textfeld 16">
              <a:extLst>
                <a:ext uri="{FF2B5EF4-FFF2-40B4-BE49-F238E27FC236}">
                  <a16:creationId xmlns:a16="http://schemas.microsoft.com/office/drawing/2014/main" id="{81AA46DF-BF37-6440-986B-780085F262CE}"/>
                </a:ext>
              </a:extLst>
            </p:cNvPr>
            <p:cNvSpPr txBox="1"/>
            <p:nvPr/>
          </p:nvSpPr>
          <p:spPr>
            <a:xfrm rot="2811552">
              <a:off x="6212208" y="3252973"/>
              <a:ext cx="1794658" cy="461665"/>
            </a:xfrm>
            <a:prstGeom prst="rect">
              <a:avLst/>
            </a:prstGeom>
            <a:noFill/>
          </p:spPr>
          <p:txBody>
            <a:bodyPr wrap="none" rtlCol="0">
              <a:spAutoFit/>
            </a:bodyPr>
            <a:lstStyle/>
            <a:p>
              <a:r>
                <a:rPr lang="de-DE" sz="2400" b="1" dirty="0"/>
                <a:t>Körperzellen</a:t>
              </a:r>
            </a:p>
          </p:txBody>
        </p:sp>
      </p:grpSp>
      <p:sp>
        <p:nvSpPr>
          <p:cNvPr id="8" name="Textfeld 7">
            <a:extLst>
              <a:ext uri="{FF2B5EF4-FFF2-40B4-BE49-F238E27FC236}">
                <a16:creationId xmlns:a16="http://schemas.microsoft.com/office/drawing/2014/main" id="{649C2018-2E7B-BF41-B36D-4E85CF19B691}"/>
              </a:ext>
            </a:extLst>
          </p:cNvPr>
          <p:cNvSpPr txBox="1"/>
          <p:nvPr/>
        </p:nvSpPr>
        <p:spPr>
          <a:xfrm rot="19620538">
            <a:off x="-501309" y="3010336"/>
            <a:ext cx="10299728" cy="830997"/>
          </a:xfrm>
          <a:prstGeom prst="rect">
            <a:avLst/>
          </a:prstGeom>
          <a:solidFill>
            <a:schemeClr val="bg1">
              <a:lumMod val="50000"/>
            </a:schemeClr>
          </a:solidFill>
        </p:spPr>
        <p:txBody>
          <a:bodyPr wrap="square" rtlCol="0">
            <a:spAutoFit/>
          </a:bodyPr>
          <a:lstStyle/>
          <a:p>
            <a:pPr algn="ctr"/>
            <a:r>
              <a:rPr lang="de-DE" sz="2400" b="1" dirty="0">
                <a:solidFill>
                  <a:schemeClr val="bg1"/>
                </a:solidFill>
              </a:rPr>
              <a:t>Nur Mutationen in der </a:t>
            </a:r>
            <a:r>
              <a:rPr lang="de-DE" sz="2400" b="1" dirty="0">
                <a:solidFill>
                  <a:srgbClr val="00B050"/>
                </a:solidFill>
              </a:rPr>
              <a:t>Keimbahn</a:t>
            </a:r>
            <a:r>
              <a:rPr lang="de-DE" sz="2400" b="1" dirty="0">
                <a:solidFill>
                  <a:schemeClr val="bg1"/>
                </a:solidFill>
              </a:rPr>
              <a:t> können sich auf Nachkommen auswirken. Mutationen in </a:t>
            </a:r>
            <a:r>
              <a:rPr lang="de-DE" sz="2400" b="1" dirty="0"/>
              <a:t>Körperzellen</a:t>
            </a:r>
            <a:r>
              <a:rPr lang="de-DE" sz="2400" b="1" dirty="0">
                <a:solidFill>
                  <a:schemeClr val="bg1"/>
                </a:solidFill>
              </a:rPr>
              <a:t> sind häufig ohne Auswirkung. </a:t>
            </a:r>
          </a:p>
        </p:txBody>
      </p:sp>
    </p:spTree>
    <p:extLst>
      <p:ext uri="{BB962C8B-B14F-4D97-AF65-F5344CB8AC3E}">
        <p14:creationId xmlns:p14="http://schemas.microsoft.com/office/powerpoint/2010/main" val="94376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2364D3FB-AA5B-CF49-AA21-FC9F49055D40}"/>
              </a:ext>
            </a:extLst>
          </p:cNvPr>
          <p:cNvSpPr txBox="1"/>
          <p:nvPr/>
        </p:nvSpPr>
        <p:spPr>
          <a:xfrm>
            <a:off x="0" y="128684"/>
            <a:ext cx="9144000" cy="400110"/>
          </a:xfrm>
          <a:prstGeom prst="rect">
            <a:avLst/>
          </a:prstGeom>
          <a:solidFill>
            <a:srgbClr val="C00000"/>
          </a:solidFill>
        </p:spPr>
        <p:txBody>
          <a:bodyPr wrap="square" rtlCol="0">
            <a:spAutoFit/>
          </a:bodyPr>
          <a:lstStyle/>
          <a:p>
            <a:pPr algn="ctr"/>
            <a:r>
              <a:rPr lang="de-DE" i="1" dirty="0" err="1">
                <a:solidFill>
                  <a:schemeClr val="bg1"/>
                </a:solidFill>
              </a:rPr>
              <a:t>Biowoche</a:t>
            </a:r>
            <a:r>
              <a:rPr lang="de-DE" i="1" dirty="0">
                <a:solidFill>
                  <a:schemeClr val="bg1"/>
                </a:solidFill>
              </a:rPr>
              <a:t>: „</a:t>
            </a:r>
            <a:r>
              <a:rPr lang="de-DE" sz="2000" b="1" dirty="0">
                <a:solidFill>
                  <a:schemeClr val="bg1"/>
                </a:solidFill>
              </a:rPr>
              <a:t>Das </a:t>
            </a:r>
            <a:r>
              <a:rPr lang="de-DE" sz="2000" b="1" dirty="0" err="1">
                <a:solidFill>
                  <a:schemeClr val="bg1"/>
                </a:solidFill>
              </a:rPr>
              <a:t>Toreschießen</a:t>
            </a:r>
            <a:r>
              <a:rPr lang="de-DE" sz="2000" b="1" dirty="0">
                <a:solidFill>
                  <a:schemeClr val="bg1"/>
                </a:solidFill>
              </a:rPr>
              <a:t> steckt in seiner DNA“</a:t>
            </a:r>
          </a:p>
        </p:txBody>
      </p:sp>
      <p:sp>
        <p:nvSpPr>
          <p:cNvPr id="5" name="Textfeld 4">
            <a:extLst>
              <a:ext uri="{FF2B5EF4-FFF2-40B4-BE49-F238E27FC236}">
                <a16:creationId xmlns:a16="http://schemas.microsoft.com/office/drawing/2014/main" id="{6684B2A4-BEB2-0F49-9555-D6FE40099A88}"/>
              </a:ext>
            </a:extLst>
          </p:cNvPr>
          <p:cNvSpPr txBox="1"/>
          <p:nvPr/>
        </p:nvSpPr>
        <p:spPr>
          <a:xfrm>
            <a:off x="283778" y="1340069"/>
            <a:ext cx="8655269" cy="4154984"/>
          </a:xfrm>
          <a:prstGeom prst="rect">
            <a:avLst/>
          </a:prstGeom>
          <a:noFill/>
        </p:spPr>
        <p:txBody>
          <a:bodyPr wrap="square" rtlCol="0">
            <a:spAutoFit/>
          </a:bodyPr>
          <a:lstStyle/>
          <a:p>
            <a:pPr algn="ctr"/>
            <a:r>
              <a:rPr lang="de-DE" sz="2400" dirty="0"/>
              <a:t>Seit der Entdeckung der DNA und der Erkennung  ihrer überragenden Bedeutung hat sich der Begriff „DNA“ bis tief in unsere Alltagssprache hineingearbeitet.</a:t>
            </a:r>
          </a:p>
          <a:p>
            <a:pPr algn="ctr"/>
            <a:endParaRPr lang="de-DE" sz="2400" dirty="0"/>
          </a:p>
          <a:p>
            <a:pPr algn="ctr"/>
            <a:r>
              <a:rPr lang="de-DE" sz="2400" dirty="0"/>
              <a:t> "Das </a:t>
            </a:r>
            <a:r>
              <a:rPr lang="de-DE" sz="2400" dirty="0" err="1"/>
              <a:t>Toreschießen</a:t>
            </a:r>
            <a:r>
              <a:rPr lang="de-DE" sz="2400" dirty="0"/>
              <a:t> ist Teil seiner DNA" oder ähnliche Sätze</a:t>
            </a:r>
          </a:p>
          <a:p>
            <a:pPr algn="ctr"/>
            <a:r>
              <a:rPr lang="de-DE" sz="2400" dirty="0"/>
              <a:t>zeigen das. </a:t>
            </a:r>
          </a:p>
          <a:p>
            <a:pPr algn="ctr"/>
            <a:endParaRPr lang="de-DE" sz="2400" dirty="0"/>
          </a:p>
          <a:p>
            <a:pPr algn="ctr"/>
            <a:r>
              <a:rPr lang="de-DE" sz="2400" dirty="0"/>
              <a:t>Aber was liegt denn wirklich in der DNA? Wie ist es mit Merkmalen wie "Aggressivität" oder "Neigung zu Alkoholismus"? </a:t>
            </a:r>
          </a:p>
          <a:p>
            <a:pPr algn="ctr"/>
            <a:endParaRPr lang="de-DE" sz="2400" dirty="0"/>
          </a:p>
          <a:p>
            <a:pPr algn="ctr"/>
            <a:r>
              <a:rPr lang="de-DE" sz="2400" b="1" dirty="0"/>
              <a:t>"</a:t>
            </a:r>
            <a:r>
              <a:rPr lang="de-DE" sz="2400" b="1" dirty="0" err="1"/>
              <a:t>Is</a:t>
            </a:r>
            <a:r>
              <a:rPr lang="de-DE" sz="2400" b="1" dirty="0"/>
              <a:t> </a:t>
            </a:r>
            <a:r>
              <a:rPr lang="de-DE" sz="2400" b="1" dirty="0" err="1"/>
              <a:t>it</a:t>
            </a:r>
            <a:r>
              <a:rPr lang="de-DE" sz="2400" b="1" dirty="0"/>
              <a:t> </a:t>
            </a:r>
            <a:r>
              <a:rPr lang="de-DE" sz="2400" b="1" dirty="0" err="1"/>
              <a:t>really</a:t>
            </a:r>
            <a:r>
              <a:rPr lang="de-DE" sz="2400" b="1" dirty="0"/>
              <a:t> all in </a:t>
            </a:r>
            <a:r>
              <a:rPr lang="de-DE" sz="2400" b="1" dirty="0" err="1"/>
              <a:t>the</a:t>
            </a:r>
            <a:r>
              <a:rPr lang="de-DE" sz="2400" b="1" dirty="0"/>
              <a:t> genes?"</a:t>
            </a:r>
          </a:p>
        </p:txBody>
      </p:sp>
    </p:spTree>
    <p:extLst>
      <p:ext uri="{BB962C8B-B14F-4D97-AF65-F5344CB8AC3E}">
        <p14:creationId xmlns:p14="http://schemas.microsoft.com/office/powerpoint/2010/main" val="655318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2364D3FB-AA5B-CF49-AA21-FC9F49055D40}"/>
              </a:ext>
            </a:extLst>
          </p:cNvPr>
          <p:cNvSpPr txBox="1"/>
          <p:nvPr/>
        </p:nvSpPr>
        <p:spPr>
          <a:xfrm>
            <a:off x="0" y="128684"/>
            <a:ext cx="9144000" cy="369332"/>
          </a:xfrm>
          <a:prstGeom prst="rect">
            <a:avLst/>
          </a:prstGeom>
          <a:solidFill>
            <a:srgbClr val="C00000"/>
          </a:solidFill>
        </p:spPr>
        <p:txBody>
          <a:bodyPr wrap="square" rtlCol="0">
            <a:spAutoFit/>
          </a:bodyPr>
          <a:lstStyle/>
          <a:p>
            <a:pPr algn="ctr"/>
            <a:r>
              <a:rPr lang="de-DE" sz="1600" i="1" dirty="0" err="1">
                <a:solidFill>
                  <a:schemeClr val="bg1"/>
                </a:solidFill>
              </a:rPr>
              <a:t>Biowoche</a:t>
            </a:r>
            <a:r>
              <a:rPr lang="de-DE" i="1" dirty="0">
                <a:solidFill>
                  <a:schemeClr val="bg1"/>
                </a:solidFill>
              </a:rPr>
              <a:t>: </a:t>
            </a:r>
            <a:r>
              <a:rPr lang="de-DE" b="1" dirty="0">
                <a:solidFill>
                  <a:schemeClr val="bg1"/>
                </a:solidFill>
              </a:rPr>
              <a:t>Was ist dran an einem Aggressions-Gen? Was ist dran an einem Alkoholismus-Gen?</a:t>
            </a:r>
          </a:p>
        </p:txBody>
      </p:sp>
      <p:sp>
        <p:nvSpPr>
          <p:cNvPr id="2" name="Textfeld 1">
            <a:extLst>
              <a:ext uri="{FF2B5EF4-FFF2-40B4-BE49-F238E27FC236}">
                <a16:creationId xmlns:a16="http://schemas.microsoft.com/office/drawing/2014/main" id="{0C998D93-4047-0049-8463-CD25CF27E90A}"/>
              </a:ext>
            </a:extLst>
          </p:cNvPr>
          <p:cNvSpPr txBox="1"/>
          <p:nvPr/>
        </p:nvSpPr>
        <p:spPr>
          <a:xfrm>
            <a:off x="102834" y="977462"/>
            <a:ext cx="6053260" cy="1261884"/>
          </a:xfrm>
          <a:prstGeom prst="rect">
            <a:avLst/>
          </a:prstGeom>
          <a:solidFill>
            <a:schemeClr val="bg1">
              <a:lumMod val="85000"/>
            </a:schemeClr>
          </a:solidFill>
          <a:scene3d>
            <a:camera prst="orthographicFront"/>
            <a:lightRig rig="threePt" dir="t"/>
          </a:scene3d>
          <a:sp3d>
            <a:bevelT/>
          </a:sp3d>
        </p:spPr>
        <p:txBody>
          <a:bodyPr wrap="none" rtlCol="0">
            <a:spAutoFit/>
          </a:bodyPr>
          <a:lstStyle/>
          <a:p>
            <a:r>
              <a:rPr lang="de-DE" sz="2400" dirty="0"/>
              <a:t>Medienmeldung Fallbeispiel 1:</a:t>
            </a:r>
          </a:p>
          <a:p>
            <a:r>
              <a:rPr lang="de-DE" sz="3600" b="1" dirty="0">
                <a:solidFill>
                  <a:srgbClr val="C00000"/>
                </a:solidFill>
                <a:latin typeface="Lucida Grande" panose="020B0600040502020204" pitchFamily="34" charset="0"/>
                <a:cs typeface="Lucida Grande" panose="020B0600040502020204" pitchFamily="34" charset="0"/>
              </a:rPr>
              <a:t>Ein Gen macht aggressiv</a:t>
            </a:r>
          </a:p>
          <a:p>
            <a:r>
              <a:rPr lang="de-DE" sz="1600" dirty="0">
                <a:latin typeface="+mj-lt"/>
                <a:cs typeface="Lucida Grande" panose="020B0600040502020204" pitchFamily="34" charset="0"/>
              </a:rPr>
              <a:t>z.B. https://</a:t>
            </a:r>
            <a:r>
              <a:rPr lang="de-DE" sz="1600" dirty="0" err="1">
                <a:latin typeface="+mj-lt"/>
                <a:cs typeface="Lucida Grande" panose="020B0600040502020204" pitchFamily="34" charset="0"/>
              </a:rPr>
              <a:t>www.scinexx.de</a:t>
            </a:r>
            <a:r>
              <a:rPr lang="de-DE" sz="1600" dirty="0">
                <a:latin typeface="+mj-lt"/>
                <a:cs typeface="Lucida Grande" panose="020B0600040502020204" pitchFamily="34" charset="0"/>
              </a:rPr>
              <a:t>/</a:t>
            </a:r>
            <a:r>
              <a:rPr lang="de-DE" sz="1600" dirty="0" err="1">
                <a:latin typeface="+mj-lt"/>
                <a:cs typeface="Lucida Grande" panose="020B0600040502020204" pitchFamily="34" charset="0"/>
              </a:rPr>
              <a:t>dossierartikel</a:t>
            </a:r>
            <a:r>
              <a:rPr lang="de-DE" sz="1600" dirty="0">
                <a:latin typeface="+mj-lt"/>
                <a:cs typeface="Lucida Grande" panose="020B0600040502020204" pitchFamily="34" charset="0"/>
              </a:rPr>
              <a:t>/ein-gen-macht-aggressiv/</a:t>
            </a:r>
          </a:p>
        </p:txBody>
      </p:sp>
      <p:sp>
        <p:nvSpPr>
          <p:cNvPr id="5" name="Textfeld 4">
            <a:extLst>
              <a:ext uri="{FF2B5EF4-FFF2-40B4-BE49-F238E27FC236}">
                <a16:creationId xmlns:a16="http://schemas.microsoft.com/office/drawing/2014/main" id="{4BD0A4F4-73A6-844B-94BA-8C8796A10D62}"/>
              </a:ext>
            </a:extLst>
          </p:cNvPr>
          <p:cNvSpPr txBox="1"/>
          <p:nvPr/>
        </p:nvSpPr>
        <p:spPr>
          <a:xfrm>
            <a:off x="102834" y="4907103"/>
            <a:ext cx="8788917" cy="1077218"/>
          </a:xfrm>
          <a:prstGeom prst="rect">
            <a:avLst/>
          </a:prstGeom>
          <a:solidFill>
            <a:schemeClr val="bg1">
              <a:lumMod val="85000"/>
            </a:schemeClr>
          </a:solidFill>
          <a:scene3d>
            <a:camera prst="orthographicFront"/>
            <a:lightRig rig="threePt" dir="t"/>
          </a:scene3d>
          <a:sp3d>
            <a:bevelT/>
          </a:sp3d>
        </p:spPr>
        <p:txBody>
          <a:bodyPr wrap="square" rtlCol="0">
            <a:spAutoFit/>
          </a:bodyPr>
          <a:lstStyle/>
          <a:p>
            <a:pPr algn="r"/>
            <a:r>
              <a:rPr lang="de-DE" sz="2400" dirty="0"/>
              <a:t>Medienmeldung Fallbeispiel 2:</a:t>
            </a:r>
          </a:p>
          <a:p>
            <a:pPr algn="r"/>
            <a:r>
              <a:rPr lang="de-DE" sz="2600" b="1" dirty="0">
                <a:solidFill>
                  <a:srgbClr val="C00000"/>
                </a:solidFill>
                <a:latin typeface="Lucida Grande" panose="020B0600040502020204" pitchFamily="34" charset="0"/>
                <a:cs typeface="Lucida Grande" panose="020B0600040502020204" pitchFamily="34" charset="0"/>
              </a:rPr>
              <a:t>Genomforschung: Alkoholiker- Gen entschlüsselt</a:t>
            </a:r>
          </a:p>
          <a:p>
            <a:pPr algn="r"/>
            <a:r>
              <a:rPr lang="de-DE" sz="1400" dirty="0">
                <a:latin typeface="+mj-lt"/>
                <a:cs typeface="Lucida Grande" panose="020B0600040502020204" pitchFamily="34" charset="0"/>
              </a:rPr>
              <a:t>z.B. https://</a:t>
            </a:r>
            <a:r>
              <a:rPr lang="de-DE" sz="1400" dirty="0" err="1">
                <a:latin typeface="+mj-lt"/>
                <a:cs typeface="Lucida Grande" panose="020B0600040502020204" pitchFamily="34" charset="0"/>
              </a:rPr>
              <a:t>www.tagesspiegel.de</a:t>
            </a:r>
            <a:r>
              <a:rPr lang="de-DE" sz="1400" dirty="0">
                <a:latin typeface="+mj-lt"/>
                <a:cs typeface="Lucida Grande" panose="020B0600040502020204" pitchFamily="34" charset="0"/>
              </a:rPr>
              <a:t>/</a:t>
            </a:r>
            <a:r>
              <a:rPr lang="de-DE" sz="1400" dirty="0" err="1">
                <a:latin typeface="+mj-lt"/>
                <a:cs typeface="Lucida Grande" panose="020B0600040502020204" pitchFamily="34" charset="0"/>
              </a:rPr>
              <a:t>gesellschaft</a:t>
            </a:r>
            <a:r>
              <a:rPr lang="de-DE" sz="1400" dirty="0">
                <a:latin typeface="+mj-lt"/>
                <a:cs typeface="Lucida Grande" panose="020B0600040502020204" pitchFamily="34" charset="0"/>
              </a:rPr>
              <a:t>/</a:t>
            </a:r>
            <a:r>
              <a:rPr lang="de-DE" sz="1400" dirty="0" err="1">
                <a:latin typeface="+mj-lt"/>
                <a:cs typeface="Lucida Grande" panose="020B0600040502020204" pitchFamily="34" charset="0"/>
              </a:rPr>
              <a:t>panorama</a:t>
            </a:r>
            <a:r>
              <a:rPr lang="de-DE" sz="1400" dirty="0">
                <a:latin typeface="+mj-lt"/>
                <a:cs typeface="Lucida Grande" panose="020B0600040502020204" pitchFamily="34" charset="0"/>
              </a:rPr>
              <a:t>/</a:t>
            </a:r>
            <a:r>
              <a:rPr lang="de-DE" sz="1400" dirty="0" err="1">
                <a:latin typeface="+mj-lt"/>
                <a:cs typeface="Lucida Grande" panose="020B0600040502020204" pitchFamily="34" charset="0"/>
              </a:rPr>
              <a:t>genomforschung</a:t>
            </a:r>
            <a:r>
              <a:rPr lang="de-DE" sz="1400" dirty="0">
                <a:latin typeface="+mj-lt"/>
                <a:cs typeface="Lucida Grande" panose="020B0600040502020204" pitchFamily="34" charset="0"/>
              </a:rPr>
              <a:t>-alkoholiker-gen-</a:t>
            </a:r>
            <a:r>
              <a:rPr lang="de-DE" sz="1400" dirty="0" err="1">
                <a:latin typeface="+mj-lt"/>
                <a:cs typeface="Lucida Grande" panose="020B0600040502020204" pitchFamily="34" charset="0"/>
              </a:rPr>
              <a:t>entschluesselt</a:t>
            </a:r>
            <a:r>
              <a:rPr lang="de-DE" sz="1400" dirty="0">
                <a:latin typeface="+mj-lt"/>
                <a:cs typeface="Lucida Grande" panose="020B0600040502020204" pitchFamily="34" charset="0"/>
              </a:rPr>
              <a:t>/705898.html</a:t>
            </a:r>
          </a:p>
        </p:txBody>
      </p:sp>
      <p:sp>
        <p:nvSpPr>
          <p:cNvPr id="8" name="Textfeld 7">
            <a:extLst>
              <a:ext uri="{FF2B5EF4-FFF2-40B4-BE49-F238E27FC236}">
                <a16:creationId xmlns:a16="http://schemas.microsoft.com/office/drawing/2014/main" id="{649C2018-2E7B-BF41-B36D-4E85CF19B691}"/>
              </a:ext>
            </a:extLst>
          </p:cNvPr>
          <p:cNvSpPr txBox="1"/>
          <p:nvPr/>
        </p:nvSpPr>
        <p:spPr>
          <a:xfrm rot="20040631">
            <a:off x="1625328" y="2451210"/>
            <a:ext cx="7505361" cy="1323439"/>
          </a:xfrm>
          <a:prstGeom prst="rect">
            <a:avLst/>
          </a:prstGeom>
          <a:solidFill>
            <a:srgbClr val="C00000"/>
          </a:solidFill>
        </p:spPr>
        <p:txBody>
          <a:bodyPr wrap="square" rtlCol="0">
            <a:spAutoFit/>
          </a:bodyPr>
          <a:lstStyle/>
          <a:p>
            <a:pPr algn="ctr"/>
            <a:r>
              <a:rPr lang="de-DE" sz="2000" i="1" dirty="0">
                <a:solidFill>
                  <a:schemeClr val="bg1"/>
                </a:solidFill>
              </a:rPr>
              <a:t>Leitfrage der </a:t>
            </a:r>
            <a:r>
              <a:rPr lang="de-DE" sz="2000" i="1" dirty="0" err="1">
                <a:solidFill>
                  <a:schemeClr val="bg1"/>
                </a:solidFill>
              </a:rPr>
              <a:t>Biowoche</a:t>
            </a:r>
            <a:r>
              <a:rPr lang="de-DE" sz="2000" dirty="0">
                <a:solidFill>
                  <a:schemeClr val="bg1"/>
                </a:solidFill>
              </a:rPr>
              <a:t>:</a:t>
            </a:r>
            <a:r>
              <a:rPr lang="de-DE" sz="2000" b="1" dirty="0">
                <a:solidFill>
                  <a:schemeClr val="bg1"/>
                </a:solidFill>
              </a:rPr>
              <a:t> Sind Merkmale durch Gene bestimmt oder sind sie durch die Umwelt bestimmt oder durch beides?</a:t>
            </a:r>
          </a:p>
          <a:p>
            <a:pPr algn="ctr"/>
            <a:r>
              <a:rPr lang="de-DE" sz="2000" b="1" dirty="0">
                <a:solidFill>
                  <a:schemeClr val="bg1"/>
                </a:solidFill>
              </a:rPr>
              <a:t>Wir sind skeptisch gegenüber den Pressemeldungen und gehen den wissenschaftlichen Ergebnissen genauer nach.  </a:t>
            </a:r>
          </a:p>
        </p:txBody>
      </p:sp>
    </p:spTree>
    <p:extLst>
      <p:ext uri="{BB962C8B-B14F-4D97-AF65-F5344CB8AC3E}">
        <p14:creationId xmlns:p14="http://schemas.microsoft.com/office/powerpoint/2010/main" val="2676042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2364D3FB-AA5B-CF49-AA21-FC9F49055D40}"/>
              </a:ext>
            </a:extLst>
          </p:cNvPr>
          <p:cNvSpPr txBox="1"/>
          <p:nvPr/>
        </p:nvSpPr>
        <p:spPr>
          <a:xfrm>
            <a:off x="0" y="128684"/>
            <a:ext cx="9144000" cy="461665"/>
          </a:xfrm>
          <a:prstGeom prst="rect">
            <a:avLst/>
          </a:prstGeom>
          <a:solidFill>
            <a:srgbClr val="C00000"/>
          </a:solidFill>
        </p:spPr>
        <p:txBody>
          <a:bodyPr wrap="square" rtlCol="0">
            <a:spAutoFit/>
          </a:bodyPr>
          <a:lstStyle/>
          <a:p>
            <a:pPr algn="ctr"/>
            <a:r>
              <a:rPr lang="de-DE" sz="2400" b="1" dirty="0" err="1">
                <a:solidFill>
                  <a:schemeClr val="bg1"/>
                </a:solidFill>
              </a:rPr>
              <a:t>Moodle</a:t>
            </a:r>
            <a:r>
              <a:rPr lang="de-DE" sz="2400" b="1" dirty="0">
                <a:solidFill>
                  <a:schemeClr val="bg1"/>
                </a:solidFill>
              </a:rPr>
              <a:t>-Kurs für diese Woche</a:t>
            </a:r>
          </a:p>
        </p:txBody>
      </p:sp>
      <p:pic>
        <p:nvPicPr>
          <p:cNvPr id="3" name="Grafik 2" descr="Ein Bild, das Text enthält.&#10;&#10;Automatisch generierte Beschreibung">
            <a:extLst>
              <a:ext uri="{FF2B5EF4-FFF2-40B4-BE49-F238E27FC236}">
                <a16:creationId xmlns:a16="http://schemas.microsoft.com/office/drawing/2014/main" id="{873FE8D3-FE0E-2B4D-937E-D183D2D42738}"/>
              </a:ext>
            </a:extLst>
          </p:cNvPr>
          <p:cNvPicPr>
            <a:picLocks noChangeAspect="1"/>
          </p:cNvPicPr>
          <p:nvPr/>
        </p:nvPicPr>
        <p:blipFill>
          <a:blip r:embed="rId2"/>
          <a:stretch>
            <a:fillRect/>
          </a:stretch>
        </p:blipFill>
        <p:spPr>
          <a:xfrm>
            <a:off x="471055" y="774478"/>
            <a:ext cx="7869382" cy="5773063"/>
          </a:xfrm>
          <a:prstGeom prst="rect">
            <a:avLst/>
          </a:prstGeom>
        </p:spPr>
      </p:pic>
    </p:spTree>
    <p:extLst>
      <p:ext uri="{BB962C8B-B14F-4D97-AF65-F5344CB8AC3E}">
        <p14:creationId xmlns:p14="http://schemas.microsoft.com/office/powerpoint/2010/main" val="192152896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323</Words>
  <Application>Microsoft Macintosh PowerPoint</Application>
  <PresentationFormat>Bildschirmpräsentation (4:3)</PresentationFormat>
  <Paragraphs>29</Paragraphs>
  <Slides>5</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vt:i4>
      </vt:variant>
    </vt:vector>
  </HeadingPairs>
  <TitlesOfParts>
    <vt:vector size="11" baseType="lpstr">
      <vt:lpstr>Arial</vt:lpstr>
      <vt:lpstr>Arial Narrow</vt:lpstr>
      <vt:lpstr>Calibri</vt:lpstr>
      <vt:lpstr>Calibri Light</vt:lpstr>
      <vt:lpstr>Lucida Grande</vt:lpstr>
      <vt:lpstr>Office</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Microsoft Office User</dc:creator>
  <cp:lastModifiedBy>Sven Gemballa</cp:lastModifiedBy>
  <cp:revision>137</cp:revision>
  <dcterms:created xsi:type="dcterms:W3CDTF">2020-03-23T08:35:45Z</dcterms:created>
  <dcterms:modified xsi:type="dcterms:W3CDTF">2020-12-16T19:01:49Z</dcterms:modified>
</cp:coreProperties>
</file>