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6858000" cy="9906000" type="A4"/>
  <p:notesSz cx="6735763" cy="98694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82" d="100"/>
          <a:sy n="82" d="100"/>
        </p:scale>
        <p:origin x="3520" y="19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4CB525-86FD-E34D-8D96-BF15EB790D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BD2B64-EA57-E846-9106-5CED44C9E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8404FF-6F50-6A4C-9EC4-010AA516DE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14AFB-FE97-8044-9B46-56E08E86BCC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275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885C4B-E64B-AC43-8066-7AF156798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C522-38B8-DD4B-BF98-6462FB32C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DA5606-9820-0F4F-ACF7-D7352C43B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76519-1BE0-5848-9DB2-B6A7FBB62BC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24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F2B1B0-975B-6E47-B28D-4EAD1649CC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672ABF-D363-2244-BCD2-D4A1C3E255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F7C7A2-0FF5-BE4C-B7B3-F93C6CF1C9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B356B4-6C6C-8442-94F0-7E2116EC145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18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5B701A-15D6-9C48-9F45-F3CD1BCEBF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DBAD5F-C235-0443-A4D8-39AD76ADFD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0F3986-B71E-5648-B231-3FDF51EB8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C1B35-B992-854B-9DE9-B7E4C63C5A7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599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842524-76F6-F449-95A7-67AA229C81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D48247-75C3-4E48-8949-9C2ADA0AE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2B9988-8C11-7947-A89C-D21A4953E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41C5C-F0B4-0844-8CA7-30B4A8DC05E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46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1B0259-E718-4E44-9C2E-F1F92ED1E4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F216B2-BA20-7041-9969-821DCEAC7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65919B-9A0C-B245-840D-383ECEC7BC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799BB-AAB0-524D-999E-463A218615D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721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C594542-482B-5D48-9679-5B659FB4F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6D2E9E-DA0E-F343-A7F0-2412D414E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AABFAC-E09F-9F4D-A3C5-B3BBE88EF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5B5EF-8165-834B-8D46-3A930E2B328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819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5C7226-631A-E348-BE1E-BB894B664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710D86-4784-8740-B7BC-B4FED9CD4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E014E1-FED6-CB42-81F6-09CFC6D5DD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52DFA-8845-B64E-9C84-46D9B6E0E50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808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39E3167-B5E6-984B-8892-47DBE014A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A6FEAD-21FF-2243-9E3C-79B67DDE76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9E8EFF-B19F-EB4D-9F6A-D60F08913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1B3DE9-BCE1-704C-BF6F-033FD52D2F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916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A42F31-4F03-8F4D-B4DC-853188DBED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A8DB6-E3F1-C349-ACA8-4F31EA5812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404E19-B885-DC43-B19F-F209CC8654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87723-1CEC-024D-B274-A21E3ECD16C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605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13D579-4C0B-5946-81AC-493A7A496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2BB6A4-AB5E-5948-BF63-B2C586D96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219CFD-51FD-834D-A2E9-62CC772798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EC4DE-D75B-D04A-AF20-A7723981222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028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B9D3B3-B2B3-714F-9D97-37BD4838E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302628-F1EE-2E40-9E89-75F7140FB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0ABDF4-9F71-234C-8077-0F02F5EC35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10DC926-4D75-954C-8AFB-5B8CFE19B7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A90823B-AE2C-064A-8F61-22C64D3571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33F6D5D-0BD2-1C44-8744-E35F770BAB4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creativecommons.org/licenses/by-sa/4.0/deed.de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d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Line 146">
            <a:extLst>
              <a:ext uri="{FF2B5EF4-FFF2-40B4-BE49-F238E27FC236}">
                <a16:creationId xmlns:a16="http://schemas.microsoft.com/office/drawing/2014/main" id="{046370F4-E91F-0E42-8F7E-576831DE1E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423863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4" name="Text Box 148">
            <a:extLst>
              <a:ext uri="{FF2B5EF4-FFF2-40B4-BE49-F238E27FC236}">
                <a16:creationId xmlns:a16="http://schemas.microsoft.com/office/drawing/2014/main" id="{65F7593B-8604-C94D-A877-174483913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21" y="86646"/>
            <a:ext cx="496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Modellieren periodischer Vorgänge</a:t>
            </a:r>
          </a:p>
        </p:txBody>
      </p:sp>
      <p:sp>
        <p:nvSpPr>
          <p:cNvPr id="13317" name="Text Box 662">
            <a:extLst>
              <a:ext uri="{FF2B5EF4-FFF2-40B4-BE49-F238E27FC236}">
                <a16:creationId xmlns:a16="http://schemas.microsoft.com/office/drawing/2014/main" id="{07A1005B-97D7-084D-9C95-A8F7B42C3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488950"/>
            <a:ext cx="6586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Im folgenden siehst du die mittlere monatliche Höchsttemperatur der „Solarstadt</a:t>
            </a:r>
            <a:r>
              <a:rPr lang="ja-JP" altLang="de-DE" sz="100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de-DE" altLang="ja-JP" sz="1000" dirty="0">
                <a:latin typeface="Calibri" panose="020F0502020204030204" pitchFamily="34" charset="0"/>
                <a:cs typeface="Calibri" panose="020F0502020204030204" pitchFamily="34" charset="0"/>
              </a:rPr>
              <a:t> Freiburg. Beschreibe die Temperaturverläufe mithilfe einer Funktion des Typs f(x) = a </a:t>
            </a:r>
            <a:r>
              <a:rPr lang="en-US" altLang="ja-JP" sz="1000" dirty="0">
                <a:latin typeface="Calibri" panose="020F0502020204030204" pitchFamily="34" charset="0"/>
                <a:cs typeface="Calibri" panose="020F0502020204030204" pitchFamily="34" charset="0"/>
              </a:rPr>
              <a:t>· sin (b ( x – c )) + d.</a:t>
            </a:r>
            <a:endParaRPr lang="en-US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4768" name="Group 1216">
            <a:extLst>
              <a:ext uri="{FF2B5EF4-FFF2-40B4-BE49-F238E27FC236}">
                <a16:creationId xmlns:a16="http://schemas.microsoft.com/office/drawing/2014/main" id="{ED71AE69-4BA0-4C4E-916C-E8367EA1D94A}"/>
              </a:ext>
            </a:extLst>
          </p:cNvPr>
          <p:cNvGraphicFramePr>
            <a:graphicFrameLocks noGrp="1"/>
          </p:cNvGraphicFramePr>
          <p:nvPr/>
        </p:nvGraphicFramePr>
        <p:xfrm>
          <a:off x="679450" y="5649913"/>
          <a:ext cx="1093788" cy="3490914"/>
        </p:xfrm>
        <a:graphic>
          <a:graphicData uri="http://schemas.openxmlformats.org/drawingml/2006/table">
            <a:tbl>
              <a:tblPr/>
              <a:tblGrid>
                <a:gridCol w="374650">
                  <a:extLst>
                    <a:ext uri="{9D8B030D-6E8A-4147-A177-3AD203B41FA5}">
                      <a16:colId xmlns:a16="http://schemas.microsoft.com/office/drawing/2014/main" val="1591679306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871410352"/>
                    </a:ext>
                  </a:extLst>
                </a:gridCol>
                <a:gridCol w="344488">
                  <a:extLst>
                    <a:ext uri="{9D8B030D-6E8A-4147-A177-3AD203B41FA5}">
                      <a16:colId xmlns:a16="http://schemas.microsoft.com/office/drawing/2014/main" val="1536550700"/>
                    </a:ext>
                  </a:extLst>
                </a:gridCol>
              </a:tblGrid>
              <a:tr h="3984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 °C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906724"/>
                  </a:ext>
                </a:extLst>
              </a:tr>
              <a:tr h="246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885078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539481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Mär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11,1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821894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15,3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3204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Mai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19,7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08964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654371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24,7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39054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24,3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4589884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20,8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075898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716954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66108"/>
                  </a:ext>
                </a:extLst>
              </a:tr>
              <a:tr h="2587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" panose="020B0603020104020203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46803" marB="46803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Dez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" panose="020B0603020104020203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36000" marR="36000" marT="46803" marB="4680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98232"/>
                  </a:ext>
                </a:extLst>
              </a:tr>
            </a:tbl>
          </a:graphicData>
        </a:graphic>
      </p:graphicFrame>
      <p:graphicFrame>
        <p:nvGraphicFramePr>
          <p:cNvPr id="13372" name="Object 2">
            <a:extLst>
              <a:ext uri="{FF2B5EF4-FFF2-40B4-BE49-F238E27FC236}">
                <a16:creationId xmlns:a16="http://schemas.microsoft.com/office/drawing/2014/main" id="{F46A9B74-F372-8447-988D-2BA76B992B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0213" y="1016000"/>
          <a:ext cx="3673475" cy="343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Image" r:id="rId3" imgW="5416550" imgH="5060950" progId="Photoshop.Image.7">
                  <p:embed/>
                </p:oleObj>
              </mc:Choice>
              <mc:Fallback>
                <p:oleObj name="Image" r:id="rId3" imgW="5416550" imgH="5060950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1016000"/>
                        <a:ext cx="3673475" cy="343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602">
            <a:extLst>
              <a:ext uri="{FF2B5EF4-FFF2-40B4-BE49-F238E27FC236}">
                <a16:creationId xmlns:a16="http://schemas.microsoft.com/office/drawing/2014/main" id="{B1FC0D67-4FA0-EC4F-8860-9F5DB012E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96" y="9544129"/>
            <a:ext cx="17098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600" dirty="0">
                <a:latin typeface="Calibri" panose="020F0502020204030204" pitchFamily="34" charset="0"/>
                <a:cs typeface="Calibri" panose="020F0502020204030204" pitchFamily="34" charset="0"/>
              </a:rPr>
              <a:t>alle Abbildungen: Hunor Karsa, </a:t>
            </a:r>
            <a:r>
              <a:rPr lang="de-DE" altLang="de-DE" sz="6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CC BY-SA 4.0</a:t>
            </a:r>
            <a:endParaRPr lang="de-DE" altLang="de-DE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64EA4A9-11C9-FF4A-AF7C-9346811DB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2469"/>
            <a:ext cx="6858000" cy="9073531"/>
          </a:xfrm>
          <a:prstGeom prst="rect">
            <a:avLst/>
          </a:prstGeom>
        </p:spPr>
      </p:pic>
      <p:sp>
        <p:nvSpPr>
          <p:cNvPr id="4" name="Line 146">
            <a:extLst>
              <a:ext uri="{FF2B5EF4-FFF2-40B4-BE49-F238E27FC236}">
                <a16:creationId xmlns:a16="http://schemas.microsoft.com/office/drawing/2014/main" id="{E59C10CC-3117-EF42-B555-347B4FC43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423863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148">
            <a:extLst>
              <a:ext uri="{FF2B5EF4-FFF2-40B4-BE49-F238E27FC236}">
                <a16:creationId xmlns:a16="http://schemas.microsoft.com/office/drawing/2014/main" id="{32DAB56D-B42F-4B4A-9F6D-4F60CE38F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21" y="86646"/>
            <a:ext cx="496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Modellieren periodischer Vorgänge - </a:t>
            </a:r>
            <a:r>
              <a:rPr lang="de-DE" altLang="de-DE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Lösungen</a:t>
            </a:r>
          </a:p>
        </p:txBody>
      </p:sp>
      <p:sp>
        <p:nvSpPr>
          <p:cNvPr id="6" name="Text Box 662">
            <a:extLst>
              <a:ext uri="{FF2B5EF4-FFF2-40B4-BE49-F238E27FC236}">
                <a16:creationId xmlns:a16="http://schemas.microsoft.com/office/drawing/2014/main" id="{777E0831-4B93-E14C-86CE-179416C23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488950"/>
            <a:ext cx="6586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Im folgenden siehst du die mittlere monatliche Höchsttemperatur der „Solarstadt</a:t>
            </a:r>
            <a:r>
              <a:rPr lang="ja-JP" altLang="de-DE" sz="100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de-DE" altLang="ja-JP" sz="1000" dirty="0">
                <a:latin typeface="Calibri" panose="020F0502020204030204" pitchFamily="34" charset="0"/>
                <a:cs typeface="Calibri" panose="020F0502020204030204" pitchFamily="34" charset="0"/>
              </a:rPr>
              <a:t> Freiburg. Beschreibe die Temperaturverläufe mithilfe einer Funktion des Typs f(x) = a </a:t>
            </a:r>
            <a:r>
              <a:rPr lang="en-US" altLang="ja-JP" sz="1000" dirty="0">
                <a:latin typeface="Calibri" panose="020F0502020204030204" pitchFamily="34" charset="0"/>
                <a:cs typeface="Calibri" panose="020F0502020204030204" pitchFamily="34" charset="0"/>
              </a:rPr>
              <a:t>· sin (b ( x – c )) + d.</a:t>
            </a:r>
            <a:endParaRPr lang="en-US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602">
            <a:extLst>
              <a:ext uri="{FF2B5EF4-FFF2-40B4-BE49-F238E27FC236}">
                <a16:creationId xmlns:a16="http://schemas.microsoft.com/office/drawing/2014/main" id="{85BE6976-777B-084E-9684-11C9E9BB5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96" y="9544129"/>
            <a:ext cx="17098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600" dirty="0">
                <a:latin typeface="Calibri" panose="020F0502020204030204" pitchFamily="34" charset="0"/>
                <a:cs typeface="Calibri" panose="020F0502020204030204" pitchFamily="34" charset="0"/>
              </a:rPr>
              <a:t>alle Abbildungen: Hunor Karsa, </a:t>
            </a:r>
            <a:r>
              <a:rPr lang="de-DE" altLang="de-DE" sz="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CC BY-SA 4.0</a:t>
            </a:r>
            <a:endParaRPr lang="de-DE" altLang="de-DE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A4-Papier (210 x 297 mm)</PresentationFormat>
  <Paragraphs>32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Andale Sans</vt:lpstr>
      <vt:lpstr>Arial</vt:lpstr>
      <vt:lpstr>Calibri</vt:lpstr>
      <vt:lpstr>Standarddesign</vt:lpstr>
      <vt:lpstr>Image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Huni</dc:creator>
  <cp:lastModifiedBy>Hunor Karsa</cp:lastModifiedBy>
  <cp:revision>54</cp:revision>
  <cp:lastPrinted>2019-10-07T05:59:49Z</cp:lastPrinted>
  <dcterms:created xsi:type="dcterms:W3CDTF">2005-08-26T21:55:00Z</dcterms:created>
  <dcterms:modified xsi:type="dcterms:W3CDTF">2020-12-06T15:19:11Z</dcterms:modified>
</cp:coreProperties>
</file>