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</p:sldIdLst>
  <p:sldSz cx="6858000" cy="9906000" type="A4"/>
  <p:notesSz cx="6735763" cy="98694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7"/>
    <p:restoredTop sz="94627"/>
  </p:normalViewPr>
  <p:slideViewPr>
    <p:cSldViewPr snapToGrid="0" showGuides="1">
      <p:cViewPr>
        <p:scale>
          <a:sx n="81" d="100"/>
          <a:sy n="81" d="100"/>
        </p:scale>
        <p:origin x="3400" y="211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698D3-56D2-4F43-BC51-D94A77F7E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A54D2C-424E-3544-BD79-A50E8C59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485AF1-1A89-CF46-B7D0-903CF0986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24C1D-EED3-1D4C-AA83-051822BAAF7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483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1D4905-5C08-E74A-8951-BBD757C335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4A2130-4497-8446-B8FB-186F1A8A4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EA19EE-ABE4-F54E-810C-AF64B161DB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7D859-E93D-5947-AC59-263100B1BED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04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623243-112F-9845-90FD-19EE6DFF9F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A8E273-4D29-2643-8DE5-1CDAC4761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3C6FA7-7E58-4047-81CD-B0DA0EC0DA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BE5-8E8B-A547-9793-80B61FE85B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792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C1CBFF-BA95-F84B-A19F-5EB0CDBC9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8CF31-5F1F-E846-969E-A8871EE4E8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6EDC7-9119-064C-8A8B-8A977DEE41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AA87-8649-724E-AA0D-A68E9E9EF6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072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01FFCB-7440-1D4B-9E84-38CB89210A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2E8567-6FF2-C649-BEF4-3AE3F3531C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FDBBBC-0382-2D4C-8142-30FE33316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FDE42-715A-2A4A-9292-A1F50058AE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6558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B7F5B6-437F-0E48-9C70-B75B7B614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423EF-12D0-4748-855B-88832CA8E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FCF50A-9C8E-0744-AEC7-6EA8BD60C5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ADE9A-BE8F-F54F-AAF9-19E9F94323B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853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725B0C6-66F0-8345-AAD0-AD099692A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4EAEEF-5992-1846-AD8D-3296746072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0B4804-9426-2E4B-BD2E-096D3B33AF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D273-854C-3B4B-9807-96BE22BC665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5339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98403A-4E40-CD42-98FC-E12057E44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DD3D34-ED27-C840-8D3B-5027A72515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A1AE3F-ABC1-6A48-BC9D-DA03F7275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60DF-6FD1-F94F-B7BF-EDE1AA2ED5E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90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E7A967-169D-2747-B465-8E91BA5E8E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C8F8F89-2D77-0440-9BDF-CBE53C396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7CDC8E-A95F-9C47-9ADB-2ADCDBA9D2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35BF-DE58-914E-A51B-3DE6EED7575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5538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42CCA-09D2-F148-8F21-91E5EAA5A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BCDEC0-8A79-5247-834B-D7DF4DF8A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22D0F-B677-4C4D-BF94-7C44EB141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B969-BE20-8A45-80A3-7F283D46C72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7710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922848-7B7C-1644-951F-F9084684B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3B546-4061-4F46-AD45-46807693C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DB224-2A95-394F-9044-BDEC766F6A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8783D-F1CB-E846-A372-BC214C799DC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187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75A99D-F73C-6944-A390-8FE8FE8982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611CB0E-096C-9446-A4FC-5E9B079EC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6686143-C99F-9B47-8DB7-919E1804B3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099424C-C946-3D43-86D2-CAAE38CDDB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2EDF12-0250-FD4B-AA67-E17813EC92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ADB21ED-85E1-274F-A99A-0EA2CBDC21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4.0/deed.de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reativecommons.org/licenses/by-sa/4.0/deed.d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Line 146">
            <a:extLst>
              <a:ext uri="{FF2B5EF4-FFF2-40B4-BE49-F238E27FC236}">
                <a16:creationId xmlns:a16="http://schemas.microsoft.com/office/drawing/2014/main" id="{5097A34B-AFC7-CB41-93E2-2130BA7E9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" y="423863"/>
            <a:ext cx="6372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4" name="Text Box 148">
            <a:extLst>
              <a:ext uri="{FF2B5EF4-FFF2-40B4-BE49-F238E27FC236}">
                <a16:creationId xmlns:a16="http://schemas.microsoft.com/office/drawing/2014/main" id="{071AC2E8-3B12-0E41-A90B-3F6BC6C6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04" y="93663"/>
            <a:ext cx="496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Kreisfunktionen</a:t>
            </a:r>
          </a:p>
        </p:txBody>
      </p:sp>
      <p:grpSp>
        <p:nvGrpSpPr>
          <p:cNvPr id="13317" name="Group 563">
            <a:extLst>
              <a:ext uri="{FF2B5EF4-FFF2-40B4-BE49-F238E27FC236}">
                <a16:creationId xmlns:a16="http://schemas.microsoft.com/office/drawing/2014/main" id="{742A8584-40D0-754B-97AF-458490182887}"/>
              </a:ext>
            </a:extLst>
          </p:cNvPr>
          <p:cNvGrpSpPr>
            <a:grpSpLocks/>
          </p:cNvGrpSpPr>
          <p:nvPr/>
        </p:nvGrpSpPr>
        <p:grpSpPr bwMode="auto">
          <a:xfrm>
            <a:off x="254855" y="4815982"/>
            <a:ext cx="2159000" cy="2159000"/>
            <a:chOff x="188" y="2292"/>
            <a:chExt cx="1360" cy="1360"/>
          </a:xfrm>
        </p:grpSpPr>
        <p:grpSp>
          <p:nvGrpSpPr>
            <p:cNvPr id="13370" name="Group 550">
              <a:extLst>
                <a:ext uri="{FF2B5EF4-FFF2-40B4-BE49-F238E27FC236}">
                  <a16:creationId xmlns:a16="http://schemas.microsoft.com/office/drawing/2014/main" id="{0C093B78-5D52-2343-91F9-A5D8C4C0792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8" y="2292"/>
              <a:ext cx="1360" cy="1360"/>
              <a:chOff x="188" y="2292"/>
              <a:chExt cx="1134" cy="1134"/>
            </a:xfrm>
          </p:grpSpPr>
          <p:pic>
            <p:nvPicPr>
              <p:cNvPr id="13377" name="Picture 545">
                <a:extLst>
                  <a:ext uri="{FF2B5EF4-FFF2-40B4-BE49-F238E27FC236}">
                    <a16:creationId xmlns:a16="http://schemas.microsoft.com/office/drawing/2014/main" id="{CFC22409-700D-7A4F-8FEE-EAFB298EABE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" y="2292"/>
                <a:ext cx="113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78" name="Oval 549">
                <a:extLst>
                  <a:ext uri="{FF2B5EF4-FFF2-40B4-BE49-F238E27FC236}">
                    <a16:creationId xmlns:a16="http://schemas.microsoft.com/office/drawing/2014/main" id="{A8731BB4-79BF-A04B-8D73-6E98D20B14C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3" y="2487"/>
                <a:ext cx="745" cy="74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71" name="Line 554">
              <a:extLst>
                <a:ext uri="{FF2B5EF4-FFF2-40B4-BE49-F238E27FC236}">
                  <a16:creationId xmlns:a16="http://schemas.microsoft.com/office/drawing/2014/main" id="{2B94287F-A80A-7242-8A4A-41804C0912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" y="2660"/>
              <a:ext cx="631" cy="6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72" name="Line 556">
              <a:extLst>
                <a:ext uri="{FF2B5EF4-FFF2-40B4-BE49-F238E27FC236}">
                  <a16:creationId xmlns:a16="http://schemas.microsoft.com/office/drawing/2014/main" id="{5E2E2675-5017-8346-8BB6-F0D53A43C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" y="2655"/>
              <a:ext cx="631" cy="6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73" name="Line 558">
              <a:extLst>
                <a:ext uri="{FF2B5EF4-FFF2-40B4-BE49-F238E27FC236}">
                  <a16:creationId xmlns:a16="http://schemas.microsoft.com/office/drawing/2014/main" id="{9E80F7DA-EEE8-F943-860A-ABFDE35B0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2541"/>
              <a:ext cx="231" cy="8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74" name="Line 559">
              <a:extLst>
                <a:ext uri="{FF2B5EF4-FFF2-40B4-BE49-F238E27FC236}">
                  <a16:creationId xmlns:a16="http://schemas.microsoft.com/office/drawing/2014/main" id="{FDFA043A-FED7-6049-81BD-3AF95B092C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2856"/>
              <a:ext cx="863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75" name="Line 560">
              <a:extLst>
                <a:ext uri="{FF2B5EF4-FFF2-40B4-BE49-F238E27FC236}">
                  <a16:creationId xmlns:a16="http://schemas.microsoft.com/office/drawing/2014/main" id="{6FA41B91-02C2-434D-BF21-D8C0ADA83B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" y="2857"/>
              <a:ext cx="863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76" name="Line 562">
              <a:extLst>
                <a:ext uri="{FF2B5EF4-FFF2-40B4-BE49-F238E27FC236}">
                  <a16:creationId xmlns:a16="http://schemas.microsoft.com/office/drawing/2014/main" id="{FE652BAE-E3CF-684F-B988-4A4CBDDBF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" y="2540"/>
              <a:ext cx="232" cy="8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18" name="Text Box 598">
            <a:extLst>
              <a:ext uri="{FF2B5EF4-FFF2-40B4-BE49-F238E27FC236}">
                <a16:creationId xmlns:a16="http://schemas.microsoft.com/office/drawing/2014/main" id="{FECFE03E-ED8A-EF42-AD29-518DB236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198" y="1271588"/>
            <a:ext cx="2449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Der Punkt P bewegt sich auf dem Einheitskreis (</a:t>
            </a:r>
            <a:r>
              <a:rPr lang="de-DE" alt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= 1). Gib seine x- und </a:t>
            </a:r>
            <a:r>
              <a:rPr lang="de-DE" alt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-Koordinaten mit Hilfe des Winkels </a:t>
            </a:r>
            <a:r>
              <a:rPr lang="de-DE" altLang="de-DE" sz="1000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an.</a:t>
            </a:r>
          </a:p>
        </p:txBody>
      </p:sp>
      <p:sp>
        <p:nvSpPr>
          <p:cNvPr id="13319" name="Text Box 599">
            <a:extLst>
              <a:ext uri="{FF2B5EF4-FFF2-40B4-BE49-F238E27FC236}">
                <a16:creationId xmlns:a16="http://schemas.microsoft.com/office/drawing/2014/main" id="{D83DD384-3814-C94F-B7C1-DDB02613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60375"/>
            <a:ext cx="6538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Bewegt man das abgebildete Gefährt nach links, so zeichnet der Bleistift den Graph einer Funktion an die Wand. Skizziere den Graphen und gib die Länge der gestrichelten Linie an.</a:t>
            </a:r>
          </a:p>
        </p:txBody>
      </p:sp>
      <p:grpSp>
        <p:nvGrpSpPr>
          <p:cNvPr id="13320" name="Group 601">
            <a:extLst>
              <a:ext uri="{FF2B5EF4-FFF2-40B4-BE49-F238E27FC236}">
                <a16:creationId xmlns:a16="http://schemas.microsoft.com/office/drawing/2014/main" id="{55C54AC6-F650-2041-A641-C1015D724E80}"/>
              </a:ext>
            </a:extLst>
          </p:cNvPr>
          <p:cNvGrpSpPr>
            <a:grpSpLocks/>
          </p:cNvGrpSpPr>
          <p:nvPr/>
        </p:nvGrpSpPr>
        <p:grpSpPr bwMode="auto">
          <a:xfrm>
            <a:off x="4062047" y="1825625"/>
            <a:ext cx="2647950" cy="2276475"/>
            <a:chOff x="2515" y="1500"/>
            <a:chExt cx="1668" cy="1434"/>
          </a:xfrm>
        </p:grpSpPr>
        <p:graphicFrame>
          <p:nvGraphicFramePr>
            <p:cNvPr id="13368" name="Object 2">
              <a:extLst>
                <a:ext uri="{FF2B5EF4-FFF2-40B4-BE49-F238E27FC236}">
                  <a16:creationId xmlns:a16="http://schemas.microsoft.com/office/drawing/2014/main" id="{01BBE084-459F-7043-8364-57CCB56497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15" y="1500"/>
            <a:ext cx="1668" cy="14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8" name="Image" r:id="rId4" imgW="4152900" imgH="3568700" progId="Photoshop.Image.7">
                    <p:embed/>
                  </p:oleObj>
                </mc:Choice>
                <mc:Fallback>
                  <p:oleObj name="Image" r:id="rId4" imgW="4152900" imgH="3568700" progId="Photoshop.Image.7">
                    <p:embed/>
                    <p:pic>
                      <p:nvPicPr>
                        <p:cNvPr id="13368" name="Object 2">
                          <a:extLst>
                            <a:ext uri="{FF2B5EF4-FFF2-40B4-BE49-F238E27FC236}">
                              <a16:creationId xmlns:a16="http://schemas.microsoft.com/office/drawing/2014/main" id="{01BBE084-459F-7043-8364-57CCB56497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" y="1500"/>
                          <a:ext cx="1668" cy="14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69" name="Text Box 600">
              <a:extLst>
                <a:ext uri="{FF2B5EF4-FFF2-40B4-BE49-F238E27FC236}">
                  <a16:creationId xmlns:a16="http://schemas.microsoft.com/office/drawing/2014/main" id="{2D3CCC4E-7455-164A-84EE-C8B3B2296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2" y="2548"/>
              <a:ext cx="39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400" dirty="0">
                  <a:latin typeface="Symbol" pitchFamily="2" charset="2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13321" name="Text Box 602">
            <a:extLst>
              <a:ext uri="{FF2B5EF4-FFF2-40B4-BE49-F238E27FC236}">
                <a16:creationId xmlns:a16="http://schemas.microsoft.com/office/drawing/2014/main" id="{1B402865-83B0-0A45-A0AA-B76822AD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322517"/>
            <a:ext cx="653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Zeichne für verschiedene Winkel </a:t>
            </a:r>
            <a:r>
              <a:rPr lang="de-DE" altLang="de-DE" sz="1000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de-DE" alt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-Koordinate (=Höhe) des Punktes P in das nebenstehende Koordinatensystem ein. Verbinde die Werte zu einem Funktionsschaubild.</a:t>
            </a:r>
          </a:p>
        </p:txBody>
      </p:sp>
      <p:grpSp>
        <p:nvGrpSpPr>
          <p:cNvPr id="13322" name="Group 608">
            <a:extLst>
              <a:ext uri="{FF2B5EF4-FFF2-40B4-BE49-F238E27FC236}">
                <a16:creationId xmlns:a16="http://schemas.microsoft.com/office/drawing/2014/main" id="{BBB09688-B934-304C-998B-F18C09B431A4}"/>
              </a:ext>
            </a:extLst>
          </p:cNvPr>
          <p:cNvGrpSpPr>
            <a:grpSpLocks/>
          </p:cNvGrpSpPr>
          <p:nvPr/>
        </p:nvGrpSpPr>
        <p:grpSpPr bwMode="auto">
          <a:xfrm>
            <a:off x="3055205" y="4815982"/>
            <a:ext cx="3665537" cy="2159000"/>
            <a:chOff x="1900" y="3055"/>
            <a:chExt cx="2309" cy="1360"/>
          </a:xfrm>
        </p:grpSpPr>
        <p:grpSp>
          <p:nvGrpSpPr>
            <p:cNvPr id="13361" name="Group 593">
              <a:extLst>
                <a:ext uri="{FF2B5EF4-FFF2-40B4-BE49-F238E27FC236}">
                  <a16:creationId xmlns:a16="http://schemas.microsoft.com/office/drawing/2014/main" id="{7282903E-E377-F348-A523-F56226230A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" y="3055"/>
              <a:ext cx="2309" cy="1360"/>
              <a:chOff x="1698" y="2328"/>
              <a:chExt cx="2309" cy="1360"/>
            </a:xfrm>
          </p:grpSpPr>
          <p:pic>
            <p:nvPicPr>
              <p:cNvPr id="13366" name="Picture 547">
                <a:extLst>
                  <a:ext uri="{FF2B5EF4-FFF2-40B4-BE49-F238E27FC236}">
                    <a16:creationId xmlns:a16="http://schemas.microsoft.com/office/drawing/2014/main" id="{BAE58E67-E45A-A048-B7F6-37422B9D467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" y="2328"/>
                <a:ext cx="2261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67" name="Text Box 592">
                <a:extLst>
                  <a:ext uri="{FF2B5EF4-FFF2-40B4-BE49-F238E27FC236}">
                    <a16:creationId xmlns:a16="http://schemas.microsoft.com/office/drawing/2014/main" id="{21D41EC5-7E3A-0D4E-B28E-C328965EAE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5" y="2977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20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13362" name="Text Box 604">
              <a:extLst>
                <a:ext uri="{FF2B5EF4-FFF2-40B4-BE49-F238E27FC236}">
                  <a16:creationId xmlns:a16="http://schemas.microsoft.com/office/drawing/2014/main" id="{DC06A098-F6B1-F646-98A6-EBF2BF81D9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  <p:sp>
          <p:nvSpPr>
            <p:cNvPr id="13363" name="Text Box 605">
              <a:extLst>
                <a:ext uri="{FF2B5EF4-FFF2-40B4-BE49-F238E27FC236}">
                  <a16:creationId xmlns:a16="http://schemas.microsoft.com/office/drawing/2014/main" id="{602B024F-C282-F447-BCE7-EE92860FF0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1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  <p:sp>
          <p:nvSpPr>
            <p:cNvPr id="13364" name="Text Box 606">
              <a:extLst>
                <a:ext uri="{FF2B5EF4-FFF2-40B4-BE49-F238E27FC236}">
                  <a16:creationId xmlns:a16="http://schemas.microsoft.com/office/drawing/2014/main" id="{CE07E508-FC41-9541-AB6B-4E6F0C5A5D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8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  <p:sp>
          <p:nvSpPr>
            <p:cNvPr id="13365" name="Text Box 607">
              <a:extLst>
                <a:ext uri="{FF2B5EF4-FFF2-40B4-BE49-F238E27FC236}">
                  <a16:creationId xmlns:a16="http://schemas.microsoft.com/office/drawing/2014/main" id="{05BB2BF0-E92D-C144-8388-2B2B3A8149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</p:grpSp>
      <p:grpSp>
        <p:nvGrpSpPr>
          <p:cNvPr id="13323" name="Group 609">
            <a:extLst>
              <a:ext uri="{FF2B5EF4-FFF2-40B4-BE49-F238E27FC236}">
                <a16:creationId xmlns:a16="http://schemas.microsoft.com/office/drawing/2014/main" id="{821890C6-3174-DD49-A728-D90FF847DDDA}"/>
              </a:ext>
            </a:extLst>
          </p:cNvPr>
          <p:cNvGrpSpPr>
            <a:grpSpLocks/>
          </p:cNvGrpSpPr>
          <p:nvPr/>
        </p:nvGrpSpPr>
        <p:grpSpPr bwMode="auto">
          <a:xfrm>
            <a:off x="254000" y="7479807"/>
            <a:ext cx="2159000" cy="2159000"/>
            <a:chOff x="188" y="2292"/>
            <a:chExt cx="1360" cy="1360"/>
          </a:xfrm>
        </p:grpSpPr>
        <p:grpSp>
          <p:nvGrpSpPr>
            <p:cNvPr id="13352" name="Group 610">
              <a:extLst>
                <a:ext uri="{FF2B5EF4-FFF2-40B4-BE49-F238E27FC236}">
                  <a16:creationId xmlns:a16="http://schemas.microsoft.com/office/drawing/2014/main" id="{E86A4723-6607-2447-BEEC-D4ED239022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8" y="2292"/>
              <a:ext cx="1360" cy="1360"/>
              <a:chOff x="188" y="2292"/>
              <a:chExt cx="1134" cy="1134"/>
            </a:xfrm>
          </p:grpSpPr>
          <p:pic>
            <p:nvPicPr>
              <p:cNvPr id="13359" name="Picture 611">
                <a:extLst>
                  <a:ext uri="{FF2B5EF4-FFF2-40B4-BE49-F238E27FC236}">
                    <a16:creationId xmlns:a16="http://schemas.microsoft.com/office/drawing/2014/main" id="{BA9A82B0-3897-A542-BACC-D45CC3FA15D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" y="2292"/>
                <a:ext cx="1134" cy="1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60" name="Oval 612">
                <a:extLst>
                  <a:ext uri="{FF2B5EF4-FFF2-40B4-BE49-F238E27FC236}">
                    <a16:creationId xmlns:a16="http://schemas.microsoft.com/office/drawing/2014/main" id="{D6F6A5F7-A2F1-B640-8AF0-327D49D2E02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3" y="2487"/>
                <a:ext cx="745" cy="745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53" name="Line 613">
              <a:extLst>
                <a:ext uri="{FF2B5EF4-FFF2-40B4-BE49-F238E27FC236}">
                  <a16:creationId xmlns:a16="http://schemas.microsoft.com/office/drawing/2014/main" id="{E6C080B2-058A-3844-81DF-3DA5B7C40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0" y="2660"/>
              <a:ext cx="631" cy="6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54" name="Line 614">
              <a:extLst>
                <a:ext uri="{FF2B5EF4-FFF2-40B4-BE49-F238E27FC236}">
                  <a16:creationId xmlns:a16="http://schemas.microsoft.com/office/drawing/2014/main" id="{562C7B6E-6E47-9140-959E-70D90F232F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" y="2655"/>
              <a:ext cx="631" cy="6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55" name="Line 615">
              <a:extLst>
                <a:ext uri="{FF2B5EF4-FFF2-40B4-BE49-F238E27FC236}">
                  <a16:creationId xmlns:a16="http://schemas.microsoft.com/office/drawing/2014/main" id="{C8CB39B0-079F-804B-A747-60D83FDEE1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" y="2541"/>
              <a:ext cx="231" cy="863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56" name="Line 616">
              <a:extLst>
                <a:ext uri="{FF2B5EF4-FFF2-40B4-BE49-F238E27FC236}">
                  <a16:creationId xmlns:a16="http://schemas.microsoft.com/office/drawing/2014/main" id="{31196CFB-C6B7-1143-B930-BCB3C51637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" y="2856"/>
              <a:ext cx="863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57" name="Line 617">
              <a:extLst>
                <a:ext uri="{FF2B5EF4-FFF2-40B4-BE49-F238E27FC236}">
                  <a16:creationId xmlns:a16="http://schemas.microsoft.com/office/drawing/2014/main" id="{62E98E27-2B22-0B44-AEB1-03AB339B07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7" y="2857"/>
              <a:ext cx="863" cy="231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58" name="Line 618">
              <a:extLst>
                <a:ext uri="{FF2B5EF4-FFF2-40B4-BE49-F238E27FC236}">
                  <a16:creationId xmlns:a16="http://schemas.microsoft.com/office/drawing/2014/main" id="{8401513B-7FA5-DE48-98B3-7384098936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" y="2540"/>
              <a:ext cx="232" cy="86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324" name="Text Box 619">
            <a:extLst>
              <a:ext uri="{FF2B5EF4-FFF2-40B4-BE49-F238E27FC236}">
                <a16:creationId xmlns:a16="http://schemas.microsoft.com/office/drawing/2014/main" id="{8CCABDF8-41BC-AF4C-8BCC-DBFC7CA2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7163894"/>
            <a:ext cx="6538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de-DE" altLang="de-DE" sz="1000">
                <a:latin typeface="Calibri" panose="020F0502020204030204" pitchFamily="34" charset="0"/>
                <a:cs typeface="Calibri" panose="020F0502020204030204" pitchFamily="34" charset="0"/>
              </a:rPr>
              <a:t> Führe dassselbe für x-Koordinate (=Breite) des Punktes P durch.</a:t>
            </a:r>
          </a:p>
        </p:txBody>
      </p:sp>
      <p:grpSp>
        <p:nvGrpSpPr>
          <p:cNvPr id="13325" name="Group 620">
            <a:extLst>
              <a:ext uri="{FF2B5EF4-FFF2-40B4-BE49-F238E27FC236}">
                <a16:creationId xmlns:a16="http://schemas.microsoft.com/office/drawing/2014/main" id="{66EC42B2-83C1-E746-A9C3-EFA86B5AEE7D}"/>
              </a:ext>
            </a:extLst>
          </p:cNvPr>
          <p:cNvGrpSpPr>
            <a:grpSpLocks/>
          </p:cNvGrpSpPr>
          <p:nvPr/>
        </p:nvGrpSpPr>
        <p:grpSpPr bwMode="auto">
          <a:xfrm>
            <a:off x="3051376" y="7479807"/>
            <a:ext cx="3665538" cy="2159000"/>
            <a:chOff x="1900" y="3055"/>
            <a:chExt cx="2309" cy="1360"/>
          </a:xfrm>
        </p:grpSpPr>
        <p:grpSp>
          <p:nvGrpSpPr>
            <p:cNvPr id="13345" name="Group 621">
              <a:extLst>
                <a:ext uri="{FF2B5EF4-FFF2-40B4-BE49-F238E27FC236}">
                  <a16:creationId xmlns:a16="http://schemas.microsoft.com/office/drawing/2014/main" id="{C4A79C8E-CE7A-8A46-A6CB-9743D6F5AE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00" y="3055"/>
              <a:ext cx="2309" cy="1360"/>
              <a:chOff x="1698" y="2328"/>
              <a:chExt cx="2309" cy="1360"/>
            </a:xfrm>
          </p:grpSpPr>
          <p:pic>
            <p:nvPicPr>
              <p:cNvPr id="13350" name="Picture 622">
                <a:extLst>
                  <a:ext uri="{FF2B5EF4-FFF2-40B4-BE49-F238E27FC236}">
                    <a16:creationId xmlns:a16="http://schemas.microsoft.com/office/drawing/2014/main" id="{728D9712-8A2F-E545-89AA-E52BE237000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8" y="2328"/>
                <a:ext cx="2261" cy="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51" name="Text Box 623">
                <a:extLst>
                  <a:ext uri="{FF2B5EF4-FFF2-40B4-BE49-F238E27FC236}">
                    <a16:creationId xmlns:a16="http://schemas.microsoft.com/office/drawing/2014/main" id="{7DC5E6CF-AF7A-264B-91EA-2971D98584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25" y="2977"/>
                <a:ext cx="18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de-DE" altLang="de-DE" sz="1200"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  <p:sp>
          <p:nvSpPr>
            <p:cNvPr id="13346" name="Text Box 624">
              <a:extLst>
                <a:ext uri="{FF2B5EF4-FFF2-40B4-BE49-F238E27FC236}">
                  <a16:creationId xmlns:a16="http://schemas.microsoft.com/office/drawing/2014/main" id="{3AABFAD7-1747-4143-BD99-D1A979D09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8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  <p:sp>
          <p:nvSpPr>
            <p:cNvPr id="13347" name="Text Box 625">
              <a:extLst>
                <a:ext uri="{FF2B5EF4-FFF2-40B4-BE49-F238E27FC236}">
                  <a16:creationId xmlns:a16="http://schemas.microsoft.com/office/drawing/2014/main" id="{38F05165-3EFB-8341-8C0C-100AFE0674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1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  <p:sp>
          <p:nvSpPr>
            <p:cNvPr id="13348" name="Text Box 626">
              <a:extLst>
                <a:ext uri="{FF2B5EF4-FFF2-40B4-BE49-F238E27FC236}">
                  <a16:creationId xmlns:a16="http://schemas.microsoft.com/office/drawing/2014/main" id="{7FD7EE3E-BF81-0E43-B55C-E081F82944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8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  <p:sp>
          <p:nvSpPr>
            <p:cNvPr id="13349" name="Text Box 627">
              <a:extLst>
                <a:ext uri="{FF2B5EF4-FFF2-40B4-BE49-F238E27FC236}">
                  <a16:creationId xmlns:a16="http://schemas.microsoft.com/office/drawing/2014/main" id="{16AB344C-129E-D54B-ACF7-FF2FD7971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9" y="3710"/>
              <a:ext cx="1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de-DE" altLang="de-DE" sz="1200">
                  <a:latin typeface="Calibri" panose="020F0502020204030204" pitchFamily="34" charset="0"/>
                  <a:cs typeface="Calibri" panose="020F0502020204030204" pitchFamily="34" charset="0"/>
                </a:rPr>
                <a:t>°</a:t>
              </a:r>
            </a:p>
          </p:txBody>
        </p:sp>
      </p:grpSp>
      <p:sp>
        <p:nvSpPr>
          <p:cNvPr id="70" name="Text Box 602">
            <a:extLst>
              <a:ext uri="{FF2B5EF4-FFF2-40B4-BE49-F238E27FC236}">
                <a16:creationId xmlns:a16="http://schemas.microsoft.com/office/drawing/2014/main" id="{88653F36-39EA-0F46-8206-94332C38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734" y="9665909"/>
            <a:ext cx="17098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alle Abbildungen: Hunor Karsa, </a:t>
            </a: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CC BY-SA 4.0</a:t>
            </a:r>
            <a:endParaRPr lang="de-DE" alt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C18324-47CA-4241-B1F1-F3F5541BD4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000" y="978706"/>
            <a:ext cx="3591793" cy="2533431"/>
          </a:xfrm>
          <a:prstGeom prst="rect">
            <a:avLst/>
          </a:prstGeom>
        </p:spPr>
      </p:pic>
      <p:sp>
        <p:nvSpPr>
          <p:cNvPr id="49" name="Text Box 602">
            <a:extLst>
              <a:ext uri="{FF2B5EF4-FFF2-40B4-BE49-F238E27FC236}">
                <a16:creationId xmlns:a16="http://schemas.microsoft.com/office/drawing/2014/main" id="{4683F1D6-C5E1-0F4C-A319-5ECCF906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79" y="5946125"/>
            <a:ext cx="24561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dirty="0">
                <a:latin typeface="Symbol" pitchFamily="2" charset="2"/>
                <a:cs typeface="Calibri" panose="020F0502020204030204" pitchFamily="34" charset="0"/>
              </a:rPr>
              <a:t>a</a:t>
            </a:r>
            <a:endParaRPr lang="de-DE" alt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 Box 602">
            <a:extLst>
              <a:ext uri="{FF2B5EF4-FFF2-40B4-BE49-F238E27FC236}">
                <a16:creationId xmlns:a16="http://schemas.microsoft.com/office/drawing/2014/main" id="{284877A5-4673-B143-B632-6A521C6A2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379" y="8598711"/>
            <a:ext cx="245618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dirty="0">
                <a:latin typeface="Symbol" pitchFamily="2" charset="2"/>
                <a:cs typeface="Calibri" panose="020F0502020204030204" pitchFamily="34" charset="0"/>
              </a:rPr>
              <a:t>a</a:t>
            </a:r>
            <a:endParaRPr lang="de-DE" alt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1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Line 146">
            <a:extLst>
              <a:ext uri="{FF2B5EF4-FFF2-40B4-BE49-F238E27FC236}">
                <a16:creationId xmlns:a16="http://schemas.microsoft.com/office/drawing/2014/main" id="{5097A34B-AFC7-CB41-93E2-2130BA7E9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0350" y="423863"/>
            <a:ext cx="6372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4" name="Text Box 148">
            <a:extLst>
              <a:ext uri="{FF2B5EF4-FFF2-40B4-BE49-F238E27FC236}">
                <a16:creationId xmlns:a16="http://schemas.microsoft.com/office/drawing/2014/main" id="{071AC2E8-3B12-0E41-A90B-3F6BC6C69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04" y="93663"/>
            <a:ext cx="4968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Kreisfunktionen - </a:t>
            </a:r>
            <a:r>
              <a:rPr lang="de-DE" altLang="de-DE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Lösungen</a:t>
            </a:r>
          </a:p>
        </p:txBody>
      </p:sp>
      <p:sp>
        <p:nvSpPr>
          <p:cNvPr id="13318" name="Text Box 598">
            <a:extLst>
              <a:ext uri="{FF2B5EF4-FFF2-40B4-BE49-F238E27FC236}">
                <a16:creationId xmlns:a16="http://schemas.microsoft.com/office/drawing/2014/main" id="{FECFE03E-ED8A-EF42-AD29-518DB236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198" y="1271588"/>
            <a:ext cx="24495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Der Punkt P bewegt sich auf dem Einheitskreis (</a:t>
            </a:r>
            <a:r>
              <a:rPr lang="de-DE" alt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= 1). Gib seine x- und </a:t>
            </a:r>
            <a:r>
              <a:rPr lang="de-DE" alt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-Koordinaten mit Hilfe des Winkels </a:t>
            </a:r>
            <a:r>
              <a:rPr lang="de-DE" altLang="de-DE" sz="1000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an.</a:t>
            </a:r>
          </a:p>
        </p:txBody>
      </p:sp>
      <p:sp>
        <p:nvSpPr>
          <p:cNvPr id="13319" name="Text Box 599">
            <a:extLst>
              <a:ext uri="{FF2B5EF4-FFF2-40B4-BE49-F238E27FC236}">
                <a16:creationId xmlns:a16="http://schemas.microsoft.com/office/drawing/2014/main" id="{D83DD384-3814-C94F-B7C1-DDB02613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460375"/>
            <a:ext cx="6538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Bewegt man das abgebildete Gefährt nach links, so zeichnet der Bleistift den Graph einer Funktion an die Wand. Skizziere den Graphen und gib die Länge der gestrichelten Linie an.</a:t>
            </a:r>
          </a:p>
        </p:txBody>
      </p:sp>
      <p:sp>
        <p:nvSpPr>
          <p:cNvPr id="13321" name="Text Box 602">
            <a:extLst>
              <a:ext uri="{FF2B5EF4-FFF2-40B4-BE49-F238E27FC236}">
                <a16:creationId xmlns:a16="http://schemas.microsoft.com/office/drawing/2014/main" id="{1B402865-83B0-0A45-A0AA-B76822AD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4322517"/>
            <a:ext cx="6538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Zeichne für verschiedene Winkel </a:t>
            </a:r>
            <a:r>
              <a:rPr lang="de-DE" altLang="de-DE" sz="1000" dirty="0">
                <a:latin typeface="Symbol" pitchFamily="2" charset="2"/>
                <a:cs typeface="Calibri" panose="020F0502020204030204" pitchFamily="34" charset="0"/>
              </a:rPr>
              <a:t>a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 die </a:t>
            </a:r>
            <a:r>
              <a:rPr lang="de-DE" altLang="de-DE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r>
              <a:rPr lang="de-DE" altLang="de-DE" sz="1000" dirty="0">
                <a:latin typeface="Calibri" panose="020F0502020204030204" pitchFamily="34" charset="0"/>
                <a:cs typeface="Calibri" panose="020F0502020204030204" pitchFamily="34" charset="0"/>
              </a:rPr>
              <a:t>-Koordinate (=Höhe) des Punktes P in das nebenstehende Koordinatensystem ein. Verbinde die Werte zu einem Funktionsschaubild.</a:t>
            </a:r>
          </a:p>
        </p:txBody>
      </p:sp>
      <p:sp>
        <p:nvSpPr>
          <p:cNvPr id="13324" name="Text Box 619">
            <a:extLst>
              <a:ext uri="{FF2B5EF4-FFF2-40B4-BE49-F238E27FC236}">
                <a16:creationId xmlns:a16="http://schemas.microsoft.com/office/drawing/2014/main" id="{8CCABDF8-41BC-AF4C-8BCC-DBFC7CA2A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3" y="7163894"/>
            <a:ext cx="65389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000" b="1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de-DE" altLang="de-DE" sz="1000">
                <a:latin typeface="Calibri" panose="020F0502020204030204" pitchFamily="34" charset="0"/>
                <a:cs typeface="Calibri" panose="020F0502020204030204" pitchFamily="34" charset="0"/>
              </a:rPr>
              <a:t> Führe dassselbe für x-Koordinate (=Breite) des Punktes P durch.</a:t>
            </a:r>
          </a:p>
        </p:txBody>
      </p:sp>
      <p:sp>
        <p:nvSpPr>
          <p:cNvPr id="70" name="Text Box 602">
            <a:extLst>
              <a:ext uri="{FF2B5EF4-FFF2-40B4-BE49-F238E27FC236}">
                <a16:creationId xmlns:a16="http://schemas.microsoft.com/office/drawing/2014/main" id="{88653F36-39EA-0F46-8206-94332C38F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734" y="9665909"/>
            <a:ext cx="17098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</a:rPr>
              <a:t>alle Abbildungen: Hunor Karsa, </a:t>
            </a:r>
            <a:r>
              <a:rPr lang="de-DE" altLang="de-DE" sz="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CC BY-SA 4.0</a:t>
            </a:r>
            <a:endParaRPr lang="de-DE" altLang="de-DE" sz="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6ADA5E0-1BAB-6848-B6A3-D959F9EFE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011867"/>
            <a:ext cx="3770688" cy="253343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2607139-A38D-D94E-9CB1-0BEFDAAF1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540" y="2110376"/>
            <a:ext cx="2746174" cy="181177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44D91D-9FD2-EA47-8D77-EEAAED03E0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43" y="7426994"/>
            <a:ext cx="6490820" cy="228795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52A31A4-19C1-7D45-A050-2704CAA76A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560" y="4782573"/>
            <a:ext cx="6513328" cy="228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838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Macintosh PowerPoint</Application>
  <PresentationFormat>A4-Papier (210 x 297 mm)</PresentationFormat>
  <Paragraphs>25</Paragraphs>
  <Slides>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Symbol</vt:lpstr>
      <vt:lpstr>Standarddesign</vt:lpstr>
      <vt:lpstr>Image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Huni</dc:creator>
  <cp:lastModifiedBy>Hunor Karsa</cp:lastModifiedBy>
  <cp:revision>48</cp:revision>
  <cp:lastPrinted>2020-11-25T08:06:01Z</cp:lastPrinted>
  <dcterms:created xsi:type="dcterms:W3CDTF">2005-08-26T21:55:00Z</dcterms:created>
  <dcterms:modified xsi:type="dcterms:W3CDTF">2020-12-06T15:33:41Z</dcterms:modified>
</cp:coreProperties>
</file>