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353" r:id="rId3"/>
    <p:sldId id="368" r:id="rId4"/>
    <p:sldId id="358" r:id="rId5"/>
    <p:sldId id="357" r:id="rId6"/>
    <p:sldId id="360" r:id="rId7"/>
    <p:sldId id="359" r:id="rId8"/>
    <p:sldId id="361" r:id="rId9"/>
    <p:sldId id="369" r:id="rId10"/>
    <p:sldId id="362" r:id="rId11"/>
    <p:sldId id="363" r:id="rId12"/>
    <p:sldId id="365" r:id="rId13"/>
    <p:sldId id="366" r:id="rId14"/>
    <p:sldId id="367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962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30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17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38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84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035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892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881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559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345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12/3/2020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7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269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55" r:id="rId6"/>
    <p:sldLayoutId id="2147483751" r:id="rId7"/>
    <p:sldLayoutId id="2147483752" r:id="rId8"/>
    <p:sldLayoutId id="2147483753" r:id="rId9"/>
    <p:sldLayoutId id="2147483754" r:id="rId10"/>
    <p:sldLayoutId id="2147483756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7B8239B-2542-4E10-B07D-B9604637B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73445" y="640080"/>
            <a:ext cx="6475427" cy="3566160"/>
          </a:xfrm>
        </p:spPr>
        <p:txBody>
          <a:bodyPr anchor="b">
            <a:normAutofit fontScale="90000"/>
          </a:bodyPr>
          <a:lstStyle/>
          <a:p>
            <a:r>
              <a:rPr lang="de-DE" dirty="0"/>
              <a:t>Die Wortarten 2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D6BBEF-A0A1-4DCC-B2D5-BE3654B84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r>
              <a:rPr lang="de-DE" dirty="0"/>
              <a:t>Adverb und Verb</a:t>
            </a:r>
          </a:p>
        </p:txBody>
      </p:sp>
      <p:sp>
        <p:nvSpPr>
          <p:cNvPr id="41" name="Rectangle 6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2862" y="4409267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C1C553"/>
          </a:solidFill>
          <a:ln w="38100" cap="rnd">
            <a:solidFill>
              <a:srgbClr val="C1C553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E7CB004B-D187-4076-B813-6110E6BD78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35" r="47132" b="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C6FBCF2D-EAB3-4CD7-A443-BCD204284761}"/>
              </a:ext>
            </a:extLst>
          </p:cNvPr>
          <p:cNvSpPr txBox="1"/>
          <p:nvPr/>
        </p:nvSpPr>
        <p:spPr>
          <a:xfrm>
            <a:off x="9278602" y="6387456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de-DE" dirty="0"/>
              <a:t>Landesbildungsserver B.W. – www.deutsch-bw.de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4726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C358F7-6DBF-41D3-AB59-D896EB115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e-DE" sz="6600" dirty="0"/>
              <a:t>Das Vollverb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8FDC18-7921-459F-8D02-908C6355B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12258"/>
            <a:ext cx="10515600" cy="3969086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Vollverben können im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Aktiv 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(Tätigkeitsform) oder im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Passiv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(Leideform) stehen. </a:t>
            </a:r>
          </a:p>
          <a:p>
            <a:pPr marL="0" indent="0" eaLnBrk="1" hangingPunct="1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Hier handelt das Subjekt des Satzes, das Subjekt ist aktiv tätig. 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Der Arzt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operiert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Peter am Blinddarm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repariere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das Fahrrad. </a:t>
            </a:r>
          </a:p>
          <a:p>
            <a:pPr marL="0" indent="0" eaLnBrk="1" hangingPunct="1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Hier handelt das Subjekt des Satzes nicht, sondern es geschieht etwas mit ihm.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Subjekt ist passiv, an ihm wird gehandelt. 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Peter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wurde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am Blinddarm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operiert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Fahrrad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wird repariert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AED1A81-260E-44B8-8D85-E41DF37B6F3E}"/>
              </a:ext>
            </a:extLst>
          </p:cNvPr>
          <p:cNvSpPr txBox="1"/>
          <p:nvPr/>
        </p:nvSpPr>
        <p:spPr>
          <a:xfrm>
            <a:off x="838200" y="6381135"/>
            <a:ext cx="358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2773041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C358F7-6DBF-41D3-AB59-D896EB115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e-DE" sz="6600" dirty="0"/>
              <a:t>Das Vollverb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AED1A81-260E-44B8-8D85-E41DF37B6F3E}"/>
              </a:ext>
            </a:extLst>
          </p:cNvPr>
          <p:cNvSpPr txBox="1"/>
          <p:nvPr/>
        </p:nvSpPr>
        <p:spPr>
          <a:xfrm>
            <a:off x="915629" y="6308209"/>
            <a:ext cx="358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Landesbildungsserver B.W. – www.deutsch-bw.de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6A35BEB-66A7-46FA-A17B-E1523463C396}"/>
              </a:ext>
            </a:extLst>
          </p:cNvPr>
          <p:cNvSpPr txBox="1"/>
          <p:nvPr/>
        </p:nvSpPr>
        <p:spPr>
          <a:xfrm>
            <a:off x="915629" y="2052002"/>
            <a:ext cx="1036074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Verben können im Indikativ (Wirklichkeitsform) oder im Konjunktiv (Möglichkeitsform) stehen.</a:t>
            </a:r>
          </a:p>
          <a:p>
            <a:pPr eaLnBrk="1" hangingPunct="1"/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Indikativ</a:t>
            </a:r>
          </a:p>
          <a:p>
            <a:pPr lvl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Wir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kommen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dich heute noch besuchen, wenn wir die Hausaufgaben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gemacht haben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Dieses Spiel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dürfen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wir nicht verlieren. </a:t>
            </a:r>
          </a:p>
          <a:p>
            <a:pPr eaLnBrk="1" hangingPunct="1"/>
            <a:endParaRPr lang="de-DE" altLang="de-DE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Konjunktiv</a:t>
            </a:r>
          </a:p>
          <a:p>
            <a:pPr lvl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Wir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kämen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dich heute noch besuchen, wenn wir nicht so viel Hausaufgaben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hätten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Dieses Spiel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dürften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wir eigentlich nicht verlieren. </a:t>
            </a:r>
          </a:p>
        </p:txBody>
      </p:sp>
    </p:spTree>
    <p:extLst>
      <p:ext uri="{BB962C8B-B14F-4D97-AF65-F5344CB8AC3E}">
        <p14:creationId xmlns:p14="http://schemas.microsoft.com/office/powerpoint/2010/main" val="33272183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9BEFB-65A5-4F91-B142-FDF7D0907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de-DE" sz="6000" dirty="0"/>
              <a:t>Das Hilfsverb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E467E5-8674-467C-95AE-3F842BE19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5" y="552091"/>
            <a:ext cx="6052158" cy="543153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Zu den Hilfsverben zählen wir die Modalverben (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müssen, dürfen, können, sollen, wollen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und Verben, die eine Spezialfunktion haben (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sein, werden, haben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und zum Beispiel zum Bilden der Zeiten verwendet werden.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35332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9BEFB-65A5-4F91-B142-FDF7D0907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de-DE" sz="6000" dirty="0"/>
              <a:t>Das Hilfsverb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E467E5-8674-467C-95AE-3F842BE19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8594" y="1426464"/>
            <a:ext cx="6052158" cy="5431536"/>
          </a:xfrm>
        </p:spPr>
        <p:txBody>
          <a:bodyPr anchor="ctr">
            <a:normAutofit/>
          </a:bodyPr>
          <a:lstStyle/>
          <a:p>
            <a:pPr marL="0" indent="0" eaLnBrk="1" hangingPunct="1">
              <a:buNone/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Beispiel </a:t>
            </a:r>
            <a:r>
              <a:rPr lang="de-DE" altLang="de-DE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sein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b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bin </a:t>
            </a:r>
            <a:r>
              <a:rPr lang="de-DE" altLang="de-DE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geschwommen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(Perfekt).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waren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bereits nach Hause </a:t>
            </a:r>
            <a:r>
              <a:rPr lang="de-DE" altLang="de-DE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gegangen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(Plusquamperfekt), bevor der Sturm losbrach. </a:t>
            </a:r>
          </a:p>
          <a:p>
            <a:pPr marL="0" indent="0" eaLnBrk="1" hangingPunct="1">
              <a:buNone/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Beispiel </a:t>
            </a:r>
            <a:r>
              <a:rPr lang="de-DE" altLang="de-DE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haben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b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dich </a:t>
            </a:r>
            <a:r>
              <a:rPr lang="de-DE" altLang="de-DE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gesehen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(Perfekt)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Sie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hatten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das Spiel bereits </a:t>
            </a:r>
            <a:r>
              <a:rPr lang="de-DE" altLang="de-DE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aufgegeben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(Plusquamperfekt), als Marcel plötzlich den Anschlusstreffer erzielte.</a:t>
            </a:r>
          </a:p>
          <a:p>
            <a:pPr marL="0" indent="0" eaLnBrk="1" hangingPunct="1">
              <a:buNone/>
            </a:pP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Beispiel </a:t>
            </a:r>
            <a:r>
              <a:rPr lang="de-DE" altLang="de-DE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werden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werde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dich morgen </a:t>
            </a:r>
            <a:r>
              <a:rPr lang="de-DE" altLang="de-DE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besuchen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(Futur I)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werde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dich </a:t>
            </a:r>
            <a:r>
              <a:rPr lang="de-DE" altLang="de-DE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besucht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haben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bevor du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nach Hause </a:t>
            </a:r>
            <a:r>
              <a:rPr lang="de-DE" altLang="de-DE" sz="2000" b="1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kommst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(Futur II)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D471DC7-93CA-4E8C-8724-1053DD242BBC}"/>
              </a:ext>
            </a:extLst>
          </p:cNvPr>
          <p:cNvSpPr txBox="1"/>
          <p:nvPr/>
        </p:nvSpPr>
        <p:spPr>
          <a:xfrm>
            <a:off x="5220930" y="903244"/>
            <a:ext cx="5742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+mj-lt"/>
              </a:rPr>
              <a:t>Sein, werden, haben</a:t>
            </a:r>
          </a:p>
        </p:txBody>
      </p:sp>
    </p:spTree>
    <p:extLst>
      <p:ext uri="{BB962C8B-B14F-4D97-AF65-F5344CB8AC3E}">
        <p14:creationId xmlns:p14="http://schemas.microsoft.com/office/powerpoint/2010/main" val="1648399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9BEFB-65A5-4F91-B142-FDF7D0907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419540" cy="5431536"/>
          </a:xfrm>
        </p:spPr>
        <p:txBody>
          <a:bodyPr>
            <a:normAutofit/>
          </a:bodyPr>
          <a:lstStyle/>
          <a:p>
            <a:r>
              <a:rPr lang="de-DE" sz="6000" dirty="0"/>
              <a:t>Das Hilfsverb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E467E5-8674-467C-95AE-3F842BE192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0930" y="2213045"/>
            <a:ext cx="6362465" cy="3873123"/>
          </a:xfrm>
        </p:spPr>
        <p:txBody>
          <a:bodyPr anchor="ctr">
            <a:normAutofit/>
          </a:bodyPr>
          <a:lstStyle/>
          <a:p>
            <a:pPr marL="0" indent="0" eaLnBrk="1" hangingPunct="1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modale Hilfsverb 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müssen, dürfen, können,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sollen, wollen -  bestimmt, wie man etwas macht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(z.B. unter Zwang: </a:t>
            </a:r>
            <a:r>
              <a:rPr lang="de-DE" altLang="de-DE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müssen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oder </a:t>
            </a:r>
            <a:r>
              <a:rPr lang="de-DE" altLang="de-DE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sollen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mit Erlaubnis: </a:t>
            </a:r>
            <a:r>
              <a:rPr lang="de-DE" altLang="de-DE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dürfen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aus eigenem Antrieb: </a:t>
            </a:r>
            <a:r>
              <a:rPr lang="de-DE" altLang="de-DE" sz="2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wollen 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...)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jetzt gehen. (eigener Wunsch)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muss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jetzt gehen. (Zwang)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kann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jetzt wieder gehen. (Fähigkeit, z.B. nach einem Beinbruch)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darf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wieder schwimmen. (Erlaubnis, z.B. nach einer Krankheit) </a:t>
            </a:r>
          </a:p>
          <a:p>
            <a:pPr marL="0" indent="0" eaLnBrk="1" hangingPunct="1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D471DC7-93CA-4E8C-8724-1053DD242BBC}"/>
              </a:ext>
            </a:extLst>
          </p:cNvPr>
          <p:cNvSpPr txBox="1"/>
          <p:nvPr/>
        </p:nvSpPr>
        <p:spPr>
          <a:xfrm>
            <a:off x="5220930" y="903244"/>
            <a:ext cx="57420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+mj-lt"/>
              </a:rPr>
              <a:t>Modales Hilfsverb</a:t>
            </a:r>
          </a:p>
        </p:txBody>
      </p:sp>
    </p:spTree>
    <p:extLst>
      <p:ext uri="{BB962C8B-B14F-4D97-AF65-F5344CB8AC3E}">
        <p14:creationId xmlns:p14="http://schemas.microsoft.com/office/powerpoint/2010/main" val="2722918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F5ADCD-B8F2-4D11-AA92-A3B956B2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Adverb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3B6B72-71E2-404A-A789-ABF99AD9E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902306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Adverb gibt nähere Informationen zur Tätigkeit, zum Verb. </a:t>
            </a:r>
          </a:p>
          <a:p>
            <a:pPr marL="0" indent="0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Wir unterscheiden zwischen einem</a:t>
            </a:r>
          </a:p>
          <a:p>
            <a:pPr marL="0" indent="0">
              <a:buNone/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C6F83B6-6318-4DDC-90F2-7F4A9836D26B}"/>
              </a:ext>
            </a:extLst>
          </p:cNvPr>
          <p:cNvSpPr txBox="1"/>
          <p:nvPr/>
        </p:nvSpPr>
        <p:spPr>
          <a:xfrm>
            <a:off x="838200" y="6381135"/>
            <a:ext cx="358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Landesbildungsserver B.W. – www.deutsch-bw.de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48A984C4-AD5E-4A45-9012-28E636B28746}"/>
              </a:ext>
            </a:extLst>
          </p:cNvPr>
          <p:cNvSpPr txBox="1"/>
          <p:nvPr/>
        </p:nvSpPr>
        <p:spPr>
          <a:xfrm>
            <a:off x="961103" y="3072204"/>
            <a:ext cx="2313039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+mj-lt"/>
                <a:ea typeface="+mj-ea"/>
                <a:cs typeface="+mj-cs"/>
              </a:rPr>
              <a:t>temporalen</a:t>
            </a:r>
          </a:p>
          <a:p>
            <a:pPr algn="ctr"/>
            <a:r>
              <a:rPr lang="de-DE" sz="2800" dirty="0">
                <a:latin typeface="+mj-lt"/>
                <a:ea typeface="+mj-ea"/>
                <a:cs typeface="+mj-cs"/>
              </a:rPr>
              <a:t>Adverb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671D5D1A-C24C-4CFF-986B-7792E62FCD41}"/>
              </a:ext>
            </a:extLst>
          </p:cNvPr>
          <p:cNvSpPr txBox="1"/>
          <p:nvPr/>
        </p:nvSpPr>
        <p:spPr>
          <a:xfrm>
            <a:off x="3453581" y="3070386"/>
            <a:ext cx="2313039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+mj-lt"/>
                <a:ea typeface="+mj-ea"/>
                <a:cs typeface="+mj-cs"/>
              </a:rPr>
              <a:t>lokalen</a:t>
            </a:r>
          </a:p>
          <a:p>
            <a:pPr algn="ctr"/>
            <a:r>
              <a:rPr lang="de-DE" sz="2800" dirty="0">
                <a:latin typeface="+mj-lt"/>
                <a:ea typeface="+mj-ea"/>
                <a:cs typeface="+mj-cs"/>
              </a:rPr>
              <a:t>Adverb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E8257A9-D6BF-41D8-8A17-6C4565CD0EB4}"/>
              </a:ext>
            </a:extLst>
          </p:cNvPr>
          <p:cNvSpPr txBox="1"/>
          <p:nvPr/>
        </p:nvSpPr>
        <p:spPr>
          <a:xfrm>
            <a:off x="8738419" y="3070386"/>
            <a:ext cx="2313039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+mj-lt"/>
                <a:ea typeface="+mj-ea"/>
                <a:cs typeface="+mj-cs"/>
              </a:rPr>
              <a:t>modalen</a:t>
            </a:r>
          </a:p>
          <a:p>
            <a:pPr algn="ctr"/>
            <a:r>
              <a:rPr lang="de-DE" sz="2800" dirty="0">
                <a:latin typeface="+mj-lt"/>
                <a:ea typeface="+mj-ea"/>
                <a:cs typeface="+mj-cs"/>
              </a:rPr>
              <a:t>Adverb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C7A5D26-297A-49A7-8499-DCF4F5E4324E}"/>
              </a:ext>
            </a:extLst>
          </p:cNvPr>
          <p:cNvSpPr txBox="1"/>
          <p:nvPr/>
        </p:nvSpPr>
        <p:spPr>
          <a:xfrm>
            <a:off x="6096000" y="3070386"/>
            <a:ext cx="2313039" cy="95410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de-DE" sz="2800" dirty="0">
                <a:latin typeface="+mj-lt"/>
                <a:ea typeface="+mj-ea"/>
                <a:cs typeface="+mj-cs"/>
              </a:rPr>
              <a:t>kausalen</a:t>
            </a:r>
          </a:p>
          <a:p>
            <a:pPr algn="ctr"/>
            <a:r>
              <a:rPr lang="de-DE" sz="2800" dirty="0">
                <a:latin typeface="+mj-lt"/>
                <a:ea typeface="+mj-ea"/>
                <a:cs typeface="+mj-cs"/>
              </a:rPr>
              <a:t>Adverb</a:t>
            </a:r>
          </a:p>
        </p:txBody>
      </p:sp>
    </p:spTree>
    <p:extLst>
      <p:ext uri="{BB962C8B-B14F-4D97-AF65-F5344CB8AC3E}">
        <p14:creationId xmlns:p14="http://schemas.microsoft.com/office/powerpoint/2010/main" val="1843775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F5ADCD-B8F2-4D11-AA92-A3B956B2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Adverb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3B6B72-71E2-404A-A789-ABF99AD9E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Adverb gibt nähere Informationen zur Tätigkeit, zum Verb. </a:t>
            </a:r>
          </a:p>
          <a:p>
            <a:pPr marL="0" indent="0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Wir unterscheiden zwischen</a:t>
            </a:r>
          </a:p>
          <a:p>
            <a:pPr marL="342900" indent="-342900" eaLnBrk="1" hangingPunct="1">
              <a:buFont typeface="Arial" panose="020B0604020202020204" pitchFamily="34" charset="0"/>
              <a:buChar char="•"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einem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temporalen Adverb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b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den Zeitpunkt der Handlung angibt (</a:t>
            </a:r>
            <a:r>
              <a:rPr lang="de-DE" altLang="de-DE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wann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geschieht es)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gehe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morgen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ins Freibad.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Wir haben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heute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wieder viel Hausaufgaben, 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deshalb fange 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jetzt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damit an. </a:t>
            </a:r>
          </a:p>
          <a:p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einem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lokalen Adverb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das den Ort der Handlung angibt (</a:t>
            </a:r>
            <a:r>
              <a:rPr lang="de-DE" altLang="de-DE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geschieht es) 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habe ihn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dort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gesehen.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fühle mich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hier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wie zuhause.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muss doch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irgendwo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sein. </a:t>
            </a:r>
          </a:p>
          <a:p>
            <a:pPr marL="0" indent="0">
              <a:buNone/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C6F83B6-6318-4DDC-90F2-7F4A9836D26B}"/>
              </a:ext>
            </a:extLst>
          </p:cNvPr>
          <p:cNvSpPr txBox="1"/>
          <p:nvPr/>
        </p:nvSpPr>
        <p:spPr>
          <a:xfrm>
            <a:off x="838200" y="6381135"/>
            <a:ext cx="358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33495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F5ADCD-B8F2-4D11-AA92-A3B956B2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Adverb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3B6B72-71E2-404A-A789-ABF99AD9E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Adverb gibt nähere Informationen zur Tätigkeit, zum Verb. </a:t>
            </a:r>
          </a:p>
          <a:p>
            <a:pPr marL="0" indent="0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Wir unterscheiden zwischen</a:t>
            </a:r>
          </a:p>
          <a:p>
            <a:pPr eaLnBrk="1" hangingPunct="1"/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 einem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modalen Adverb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das die Art und Weise, </a:t>
            </a:r>
            <a:r>
              <a:rPr lang="de-DE" altLang="de-DE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wie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etwas gemacht wird, angibt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habe ihm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gerne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geholfen.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 stürzte sich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kopfüber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ins kalte Wasser.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habe mich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heimlich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aber doch über sein Missgeschick gefreut. </a:t>
            </a:r>
          </a:p>
          <a:p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sowie einem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kausalen Adverb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das den Grund für einen Sachverhalt oder eine Handlung angibt (</a:t>
            </a:r>
            <a:r>
              <a:rPr lang="de-DE" altLang="de-DE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warum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habe ihm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sicherheitshalber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einen Mantel gegeben.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 stürzte sich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meinetwegen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ins kalte Wasser.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Katze ist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umständehalber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gute Hände abzugeben.</a:t>
            </a:r>
            <a:r>
              <a:rPr lang="de-DE" altLang="de-DE" sz="1200" dirty="0"/>
              <a:t>..</a:t>
            </a:r>
          </a:p>
          <a:p>
            <a:pPr marL="457200" lvl="1" indent="0">
              <a:buNone/>
            </a:pPr>
            <a:endParaRPr lang="de-DE" alt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C6F83B6-6318-4DDC-90F2-7F4A9836D26B}"/>
              </a:ext>
            </a:extLst>
          </p:cNvPr>
          <p:cNvSpPr txBox="1"/>
          <p:nvPr/>
        </p:nvSpPr>
        <p:spPr>
          <a:xfrm>
            <a:off x="838200" y="6381135"/>
            <a:ext cx="358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172643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F5ADCD-B8F2-4D11-AA92-A3B956B20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Adverb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73B6B72-71E2-404A-A789-ABF99AD9E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Einige Adverbien lassen sich steigern: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der Schule fühle ich mich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gut / wohl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aber zu Hause fühle ich mich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besser / wohler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457200" lvl="1" indent="0">
              <a:buNone/>
            </a:pPr>
            <a:endParaRPr lang="de-DE" altLang="de-DE" sz="1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Manchmal muss man hierbei auch das Adverb austauschen: </a:t>
            </a:r>
          </a:p>
          <a:p>
            <a:pPr marL="457200" lvl="1" indent="0">
              <a:buNone/>
            </a:pP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gehe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gerne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die Schule,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aber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lieber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gehe ich ins Freibad</a:t>
            </a:r>
            <a:b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 </a:t>
            </a:r>
            <a:r>
              <a:rPr lang="de-DE" altLang="de-DE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 liebsten</a:t>
            </a:r>
            <a:r>
              <a:rPr lang="de-DE" altLang="de-DE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gehe ich in Urlaub.</a:t>
            </a:r>
          </a:p>
          <a:p>
            <a:pPr marL="0" indent="0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0" indent="0">
              <a:buNone/>
            </a:pPr>
            <a:r>
              <a:rPr lang="de-DE" altLang="de-DE" dirty="0"/>
              <a:t>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C6F83B6-6318-4DDC-90F2-7F4A9836D26B}"/>
              </a:ext>
            </a:extLst>
          </p:cNvPr>
          <p:cNvSpPr txBox="1"/>
          <p:nvPr/>
        </p:nvSpPr>
        <p:spPr>
          <a:xfrm>
            <a:off x="838200" y="6381135"/>
            <a:ext cx="358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3878548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B8239B-2542-4E10-B07D-B9604637B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7762" y="640080"/>
            <a:ext cx="6251110" cy="3566160"/>
          </a:xfrm>
        </p:spPr>
        <p:txBody>
          <a:bodyPr anchor="b">
            <a:normAutofit/>
          </a:bodyPr>
          <a:lstStyle/>
          <a:p>
            <a:r>
              <a:rPr lang="de-DE" dirty="0"/>
              <a:t>Das Verb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AD6BBEF-A0A1-4DCC-B2D5-BE3654B84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7760" y="4636008"/>
            <a:ext cx="6251111" cy="1572768"/>
          </a:xfrm>
        </p:spPr>
        <p:txBody>
          <a:bodyPr>
            <a:normAutofit/>
          </a:bodyPr>
          <a:lstStyle/>
          <a:p>
            <a:r>
              <a:rPr lang="de-DE" dirty="0"/>
              <a:t>Kennen und unterscheiden</a:t>
            </a: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E7CB004B-D187-4076-B813-6110E6BD78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235" r="47132" b="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C6FBCF2D-EAB3-4CD7-A443-BCD204284761}"/>
              </a:ext>
            </a:extLst>
          </p:cNvPr>
          <p:cNvSpPr txBox="1"/>
          <p:nvPr/>
        </p:nvSpPr>
        <p:spPr>
          <a:xfrm>
            <a:off x="9278602" y="6387456"/>
            <a:ext cx="29103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de-DE" dirty="0"/>
              <a:t>Landesbildungsserver B.W. – www.deutsch-bw.de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3101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DC358F7-6DBF-41D3-AB59-D896EB115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e-DE" sz="6600" dirty="0"/>
              <a:t>Das Verb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8FDC18-7921-459F-8D02-908C6355B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Bei den Verben unterscheiden wir zwischen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Vollverben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und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Hilfsverben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 eaLnBrk="1" hangingPunct="1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Verben kann man </a:t>
            </a:r>
            <a:r>
              <a:rPr lang="de-DE" altLang="de-DE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konjugieren</a:t>
            </a: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das heißt </a:t>
            </a:r>
          </a:p>
          <a:p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die Person (1. bis 3. Person)</a:t>
            </a:r>
          </a:p>
          <a:p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Zahl (Singular/Plural) </a:t>
            </a:r>
          </a:p>
          <a:p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und die Zeit (Gegenwart, Vergangenheit, Zukunft) </a:t>
            </a:r>
          </a:p>
          <a:p>
            <a:pPr marL="0" indent="0" eaLnBrk="1" hangingPunct="1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anpassen. </a:t>
            </a:r>
          </a:p>
          <a:p>
            <a:endParaRPr lang="de-DE" altLang="de-DE" dirty="0"/>
          </a:p>
          <a:p>
            <a:endParaRPr lang="de-DE" dirty="0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D7F5BE3-F365-4FC8-80A2-6EF044112C8C}"/>
              </a:ext>
            </a:extLst>
          </p:cNvPr>
          <p:cNvSpPr txBox="1"/>
          <p:nvPr/>
        </p:nvSpPr>
        <p:spPr>
          <a:xfrm>
            <a:off x="838200" y="6381135"/>
            <a:ext cx="358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1975783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DC358F7-6DBF-41D3-AB59-D896EB115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e-DE" sz="6600" dirty="0"/>
              <a:t>Das Vollverb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8FDC18-7921-459F-8D02-908C6355B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Vollverb kann alleine stehen und gibt die Tätigkeit im Satz an. </a:t>
            </a:r>
          </a:p>
          <a:p>
            <a:pPr marL="457200" lvl="1" indent="0">
              <a:buNone/>
            </a:pPr>
            <a:r>
              <a:rPr lang="de-DE" altLang="de-DE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</a:t>
            </a:r>
            <a:r>
              <a:rPr lang="de-DE" altLang="de-DE" sz="1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gehe</a:t>
            </a:r>
            <a:r>
              <a:rPr lang="de-DE" altLang="de-DE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nach Hause.</a:t>
            </a:r>
            <a:br>
              <a:rPr lang="de-DE" altLang="de-DE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Wir </a:t>
            </a:r>
            <a:r>
              <a:rPr lang="de-DE" altLang="de-DE" sz="1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schreiben</a:t>
            </a:r>
            <a:r>
              <a:rPr lang="de-DE" altLang="de-DE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einen Aufsatz. </a:t>
            </a:r>
          </a:p>
          <a:p>
            <a:pPr marL="0" indent="0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gibt schwache und starke und gemischte Verben. </a:t>
            </a:r>
          </a:p>
          <a:p>
            <a:pPr marL="0" indent="0">
              <a:buNone/>
            </a:pP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</a:t>
            </a:r>
            <a:r>
              <a:rPr lang="de-DE" altLang="de-DE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schwachen Verben</a:t>
            </a: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werden regelmäßig gebildet (Verbstamm bleibt unverändert): </a:t>
            </a:r>
          </a:p>
          <a:p>
            <a:pPr marL="0" indent="0">
              <a:buNone/>
            </a:pP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lachen- lachte – gelacht</a:t>
            </a:r>
          </a:p>
          <a:p>
            <a:pPr marL="0" indent="0">
              <a:buNone/>
            </a:pP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</a:t>
            </a:r>
            <a:r>
              <a:rPr lang="de-DE" altLang="de-DE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starken Verben </a:t>
            </a: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werden unregelmäßig gebildet (Mit Ablaut): </a:t>
            </a:r>
          </a:p>
          <a:p>
            <a:pPr marL="0" indent="0">
              <a:buNone/>
            </a:pP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nehmen – nahm – genommen</a:t>
            </a:r>
          </a:p>
          <a:p>
            <a:pPr marL="0" indent="0">
              <a:buNone/>
            </a:pP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</a:t>
            </a:r>
            <a:r>
              <a:rPr lang="de-DE" altLang="de-DE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gemischten Verben</a:t>
            </a: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werden mit Ablaut gebildet und bilden das Präteritum mit –</a:t>
            </a:r>
            <a:r>
              <a:rPr lang="de-DE" altLang="de-DE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</a:t>
            </a: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0" indent="0">
              <a:buNone/>
            </a:pP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denken – dachte - gedacht</a:t>
            </a:r>
          </a:p>
          <a:p>
            <a:pPr marL="0" indent="0">
              <a:buNone/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AED1A81-260E-44B8-8D85-E41DF37B6F3E}"/>
              </a:ext>
            </a:extLst>
          </p:cNvPr>
          <p:cNvSpPr txBox="1"/>
          <p:nvPr/>
        </p:nvSpPr>
        <p:spPr>
          <a:xfrm>
            <a:off x="838200" y="6381135"/>
            <a:ext cx="358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4210458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C358F7-6DBF-41D3-AB59-D896EB115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e-DE" sz="6600" dirty="0"/>
              <a:t>Das Vollverb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B8FDC18-7921-459F-8D02-908C6355B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Das Vollverb kann alleine stehen und gibt die Tätigkeit im Satz an. </a:t>
            </a:r>
          </a:p>
          <a:p>
            <a:pPr marL="457200" lvl="1" indent="0">
              <a:buNone/>
            </a:pPr>
            <a:r>
              <a:rPr lang="de-DE" altLang="de-DE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Ich </a:t>
            </a:r>
            <a:r>
              <a:rPr lang="de-DE" altLang="de-DE" sz="1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gehe</a:t>
            </a:r>
            <a:r>
              <a:rPr lang="de-DE" altLang="de-DE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nach Hause.</a:t>
            </a:r>
            <a:br>
              <a:rPr lang="de-DE" altLang="de-DE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de-DE" altLang="de-DE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Wir </a:t>
            </a:r>
            <a:r>
              <a:rPr lang="de-DE" altLang="de-DE" sz="17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schreiben</a:t>
            </a:r>
            <a:r>
              <a:rPr lang="de-DE" altLang="de-DE" sz="17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einen Aufsatz. </a:t>
            </a:r>
          </a:p>
          <a:p>
            <a:pPr marL="0" indent="0">
              <a:buNone/>
            </a:pPr>
            <a:r>
              <a:rPr lang="de-DE" altLang="de-DE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 gibt schwache und starke und gemischte Verben. </a:t>
            </a:r>
          </a:p>
          <a:p>
            <a:pPr marL="0" indent="0">
              <a:buNone/>
            </a:pP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</a:t>
            </a:r>
            <a:r>
              <a:rPr lang="de-DE" altLang="de-DE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schwachen Verben</a:t>
            </a: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werden regelmäßig gebildet (Verbstamm bleibt unverändert): </a:t>
            </a:r>
          </a:p>
          <a:p>
            <a:pPr marL="0" indent="0">
              <a:buNone/>
            </a:pP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lachen- lachte – gelacht</a:t>
            </a:r>
          </a:p>
          <a:p>
            <a:pPr marL="0" indent="0">
              <a:buNone/>
            </a:pP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</a:t>
            </a:r>
            <a:r>
              <a:rPr lang="de-DE" altLang="de-DE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starken Verben </a:t>
            </a: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werden unregelmäßig gebildet (Mit Ablaut): </a:t>
            </a:r>
          </a:p>
          <a:p>
            <a:pPr marL="0" indent="0">
              <a:buNone/>
            </a:pP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nehmen – nahm – genommen</a:t>
            </a:r>
          </a:p>
          <a:p>
            <a:pPr marL="0" indent="0">
              <a:buNone/>
            </a:pP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Die </a:t>
            </a:r>
            <a:r>
              <a:rPr lang="de-DE" altLang="de-DE" sz="1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gemischten Verben</a:t>
            </a: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werden mit Ablaut gebildet und bilden das Präteritum mit –</a:t>
            </a:r>
            <a:r>
              <a:rPr lang="de-DE" altLang="de-DE" sz="1800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</a:t>
            </a: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0" indent="0">
              <a:buNone/>
            </a:pPr>
            <a:r>
              <a:rPr lang="de-DE" altLang="de-DE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denken – dachte - gedacht</a:t>
            </a:r>
          </a:p>
          <a:p>
            <a:pPr marL="0" indent="0">
              <a:buNone/>
            </a:pPr>
            <a:endParaRPr lang="de-DE" altLang="de-DE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2AED1A81-260E-44B8-8D85-E41DF37B6F3E}"/>
              </a:ext>
            </a:extLst>
          </p:cNvPr>
          <p:cNvSpPr txBox="1"/>
          <p:nvPr/>
        </p:nvSpPr>
        <p:spPr>
          <a:xfrm>
            <a:off x="838200" y="6381135"/>
            <a:ext cx="3588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Landesbildungsserver B.W. – www.deutsch-bw.de</a:t>
            </a:r>
          </a:p>
        </p:txBody>
      </p:sp>
    </p:spTree>
    <p:extLst>
      <p:ext uri="{BB962C8B-B14F-4D97-AF65-F5344CB8AC3E}">
        <p14:creationId xmlns:p14="http://schemas.microsoft.com/office/powerpoint/2010/main" val="62474161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1020</Words>
  <Application>Microsoft Office PowerPoint</Application>
  <PresentationFormat>Breitbild</PresentationFormat>
  <Paragraphs>103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Modern Love</vt:lpstr>
      <vt:lpstr>Tahoma</vt:lpstr>
      <vt:lpstr>The Hand</vt:lpstr>
      <vt:lpstr>SketchyVTI</vt:lpstr>
      <vt:lpstr>Die Wortarten 2</vt:lpstr>
      <vt:lpstr>Das Adverb</vt:lpstr>
      <vt:lpstr>Das Adverb</vt:lpstr>
      <vt:lpstr>Das Adverb</vt:lpstr>
      <vt:lpstr>Das Adverb</vt:lpstr>
      <vt:lpstr>Das Verb</vt:lpstr>
      <vt:lpstr>Das Verb</vt:lpstr>
      <vt:lpstr>Das Vollverb</vt:lpstr>
      <vt:lpstr>Das Vollverb</vt:lpstr>
      <vt:lpstr>Das Vollverb</vt:lpstr>
      <vt:lpstr>Das Vollverb</vt:lpstr>
      <vt:lpstr>Das Hilfsverb</vt:lpstr>
      <vt:lpstr>Das Hilfsverb</vt:lpstr>
      <vt:lpstr>Das Hilfsverb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 Wortarten 2</dc:title>
  <dc:creator>Blennemann</dc:creator>
  <cp:lastModifiedBy>Blennemann</cp:lastModifiedBy>
  <cp:revision>3</cp:revision>
  <dcterms:created xsi:type="dcterms:W3CDTF">2020-11-27T14:47:27Z</dcterms:created>
  <dcterms:modified xsi:type="dcterms:W3CDTF">2020-12-03T16:59:03Z</dcterms:modified>
</cp:coreProperties>
</file>