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76" r:id="rId3"/>
    <p:sldId id="266" r:id="rId4"/>
    <p:sldId id="267" r:id="rId5"/>
    <p:sldId id="262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6"/>
    <p:restoredTop sz="94631"/>
  </p:normalViewPr>
  <p:slideViewPr>
    <p:cSldViewPr snapToGrid="0" snapToObjects="1">
      <p:cViewPr varScale="1">
        <p:scale>
          <a:sx n="108" d="100"/>
          <a:sy n="108" d="100"/>
        </p:scale>
        <p:origin x="20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2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78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50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18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24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69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68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27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52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53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7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nbekannte_Alge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EA4592D-EE43-D441-87B9-19B4ACE76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1" y="1051974"/>
            <a:ext cx="7347098" cy="497089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096A83F-4329-1D45-964B-FD1FAC2A7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Wo liegen die Informationen für den Bau einer Zelle?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5482989-085B-514B-9079-A3B3AE241E0A}"/>
              </a:ext>
            </a:extLst>
          </p:cNvPr>
          <p:cNvSpPr txBox="1"/>
          <p:nvPr/>
        </p:nvSpPr>
        <p:spPr>
          <a:xfrm>
            <a:off x="0" y="6273640"/>
            <a:ext cx="9143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/>
              <a:t>Bild links: Urheber </a:t>
            </a:r>
            <a:r>
              <a:rPr lang="de-DE" sz="1300" dirty="0" err="1"/>
              <a:t>Haplochromis</a:t>
            </a:r>
            <a:r>
              <a:rPr lang="de-DE" sz="1300" dirty="0"/>
              <a:t>, CC BY-SA 4.0, </a:t>
            </a:r>
            <a:r>
              <a:rPr lang="de-DE" sz="1300" dirty="0">
                <a:hlinkClick r:id="rId3"/>
              </a:rPr>
              <a:t>https://commons.wikimedia.org/wiki/File:Unbekannte_Alge.jpg</a:t>
            </a:r>
            <a:endParaRPr lang="de-DE" sz="1300" dirty="0"/>
          </a:p>
          <a:p>
            <a:r>
              <a:rPr lang="de-DE" sz="1300" dirty="0"/>
              <a:t>Bild rechts: verändert nach Urheber </a:t>
            </a:r>
            <a:r>
              <a:rPr lang="de-DE" sz="1300" dirty="0" err="1"/>
              <a:t>CKRobinson</a:t>
            </a:r>
            <a:r>
              <a:rPr lang="de-DE" sz="1300" dirty="0"/>
              <a:t>, CC BY-SA 4.0, https://</a:t>
            </a:r>
            <a:r>
              <a:rPr lang="de-DE" sz="1300" dirty="0" err="1"/>
              <a:t>commons.wikimedia.org</a:t>
            </a:r>
            <a:r>
              <a:rPr lang="de-DE" sz="1300" dirty="0"/>
              <a:t>/</a:t>
            </a:r>
            <a:r>
              <a:rPr lang="de-DE" sz="1300" dirty="0" err="1"/>
              <a:t>wiki</a:t>
            </a:r>
            <a:r>
              <a:rPr lang="de-DE" sz="1300" dirty="0"/>
              <a:t>/File:Acetabularium_Expt_3.jpg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19C0296-FAA1-4F40-AF3A-AFEE2D03D05B}"/>
              </a:ext>
            </a:extLst>
          </p:cNvPr>
          <p:cNvSpPr txBox="1"/>
          <p:nvPr/>
        </p:nvSpPr>
        <p:spPr>
          <a:xfrm rot="19675669">
            <a:off x="8692" y="2692392"/>
            <a:ext cx="9126612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Kernaussage aus der Vorwoche: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Experimente an Algen zeigen, dass die Erbinformation im Zellkern liegt</a:t>
            </a:r>
          </a:p>
        </p:txBody>
      </p:sp>
    </p:spTree>
    <p:extLst>
      <p:ext uri="{BB962C8B-B14F-4D97-AF65-F5344CB8AC3E}">
        <p14:creationId xmlns:p14="http://schemas.microsoft.com/office/powerpoint/2010/main" val="295031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47478C2-421D-EB40-93D8-7F5C4CFE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598" y="1974469"/>
            <a:ext cx="4852262" cy="322532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0E60B7F-3D1A-494C-8740-67545CCEE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Knochenzellen als Beispiel für spezialisierte Zellen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52CFFC9-23D7-8646-B32E-48B19733E917}"/>
              </a:ext>
            </a:extLst>
          </p:cNvPr>
          <p:cNvSpPr txBox="1"/>
          <p:nvPr/>
        </p:nvSpPr>
        <p:spPr>
          <a:xfrm rot="19675669">
            <a:off x="8693" y="3100486"/>
            <a:ext cx="9126612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Kernaussage aus der Vorwoche: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Vielzellige Lebewesen bestehen aus differenzierten Zellen, die auf bestimmte Funktionen spezialisiert sind </a:t>
            </a:r>
          </a:p>
        </p:txBody>
      </p:sp>
    </p:spTree>
    <p:extLst>
      <p:ext uri="{BB962C8B-B14F-4D97-AF65-F5344CB8AC3E}">
        <p14:creationId xmlns:p14="http://schemas.microsoft.com/office/powerpoint/2010/main" val="393136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A36DC2C-C5E7-6547-8640-6B1BAD8B8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55" y="3150478"/>
            <a:ext cx="4387416" cy="36336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28548C4-27A6-0C4F-B5FD-BFC3B87D3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84" y="59027"/>
            <a:ext cx="3775613" cy="250967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F8A3780-0E30-824F-9464-51833A5C8FCE}"/>
              </a:ext>
            </a:extLst>
          </p:cNvPr>
          <p:cNvSpPr txBox="1"/>
          <p:nvPr/>
        </p:nvSpPr>
        <p:spPr>
          <a:xfrm rot="19675669">
            <a:off x="-193188" y="2341471"/>
            <a:ext cx="9126612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Fragestellung: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Haben differenzierte Zellen noch die gesamte Erbinformation oder nur die Erbinformation, die sie für ihren „Job“ brauchen. </a:t>
            </a:r>
          </a:p>
        </p:txBody>
      </p:sp>
    </p:spTree>
    <p:extLst>
      <p:ext uri="{BB962C8B-B14F-4D97-AF65-F5344CB8AC3E}">
        <p14:creationId xmlns:p14="http://schemas.microsoft.com/office/powerpoint/2010/main" val="56073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itzend, schwarz, suchend, stehend enthält.&#10;&#10;Automatisch generierte Beschreibung">
            <a:extLst>
              <a:ext uri="{FF2B5EF4-FFF2-40B4-BE49-F238E27FC236}">
                <a16:creationId xmlns:a16="http://schemas.microsoft.com/office/drawing/2014/main" id="{1C1A8ACC-8310-6144-A94A-B5994209B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63" t="6412" r="15777" b="11129"/>
          <a:stretch/>
        </p:blipFill>
        <p:spPr>
          <a:xfrm>
            <a:off x="484520" y="439387"/>
            <a:ext cx="2338896" cy="28975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2F0308B-34EF-8D4E-B034-7B2043671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479" y="187721"/>
            <a:ext cx="3254135" cy="459736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F8A3780-0E30-824F-9464-51833A5C8FCE}"/>
              </a:ext>
            </a:extLst>
          </p:cNvPr>
          <p:cNvSpPr txBox="1"/>
          <p:nvPr/>
        </p:nvSpPr>
        <p:spPr>
          <a:xfrm rot="19675669">
            <a:off x="-165329" y="2396817"/>
            <a:ext cx="6582882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Fragestellung: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Was sind Chromosomen?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0B8A748-6170-B342-AD57-B2FBB518B24E}"/>
              </a:ext>
            </a:extLst>
          </p:cNvPr>
          <p:cNvGrpSpPr/>
          <p:nvPr/>
        </p:nvGrpSpPr>
        <p:grpSpPr>
          <a:xfrm>
            <a:off x="1230943" y="4816549"/>
            <a:ext cx="5347987" cy="1875206"/>
            <a:chOff x="1230943" y="4816549"/>
            <a:chExt cx="5347987" cy="1875206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5D07DC4B-9C30-9F40-8B59-E9A2BBC240DC}"/>
                </a:ext>
              </a:extLst>
            </p:cNvPr>
            <p:cNvGrpSpPr/>
            <p:nvPr/>
          </p:nvGrpSpPr>
          <p:grpSpPr>
            <a:xfrm>
              <a:off x="1230943" y="4816549"/>
              <a:ext cx="5347987" cy="1875206"/>
              <a:chOff x="1230943" y="4816549"/>
              <a:chExt cx="5347987" cy="1875206"/>
            </a:xfrm>
          </p:grpSpPr>
          <p:sp>
            <p:nvSpPr>
              <p:cNvPr id="11" name="Abgerundetes Rechteck 10">
                <a:extLst>
                  <a:ext uri="{FF2B5EF4-FFF2-40B4-BE49-F238E27FC236}">
                    <a16:creationId xmlns:a16="http://schemas.microsoft.com/office/drawing/2014/main" id="{417AD749-A921-774F-8B3B-2CFA3857BAE0}"/>
                  </a:ext>
                </a:extLst>
              </p:cNvPr>
              <p:cNvSpPr/>
              <p:nvPr/>
            </p:nvSpPr>
            <p:spPr>
              <a:xfrm>
                <a:off x="1230943" y="4864049"/>
                <a:ext cx="5291929" cy="181154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9601B0F1-CE13-9249-9CC7-9976EB50DE07}"/>
                  </a:ext>
                </a:extLst>
              </p:cNvPr>
              <p:cNvSpPr txBox="1"/>
              <p:nvPr/>
            </p:nvSpPr>
            <p:spPr>
              <a:xfrm>
                <a:off x="4572000" y="6045424"/>
                <a:ext cx="20069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600" b="1" dirty="0"/>
                  <a:t>…2n= 46</a:t>
                </a:r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DEEAD6C-901E-184B-B442-B49EB942D7DF}"/>
                  </a:ext>
                </a:extLst>
              </p:cNvPr>
              <p:cNvSpPr txBox="1"/>
              <p:nvPr/>
            </p:nvSpPr>
            <p:spPr>
              <a:xfrm>
                <a:off x="1385318" y="4816549"/>
                <a:ext cx="51324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b="1" dirty="0"/>
                  <a:t>Chromosomensatz des Menschen</a:t>
                </a:r>
              </a:p>
            </p:txBody>
          </p:sp>
        </p:grpSp>
        <p:pic>
          <p:nvPicPr>
            <p:cNvPr id="13" name="Grafik 12" descr="Ein Bild, das Uhr enthält.&#10;&#10;Automatisch generierte Beschreibung">
              <a:extLst>
                <a:ext uri="{FF2B5EF4-FFF2-40B4-BE49-F238E27FC236}">
                  <a16:creationId xmlns:a16="http://schemas.microsoft.com/office/drawing/2014/main" id="{5909AFDB-5FEB-E349-8A5A-C9EE77AC7610}"/>
                </a:ext>
              </a:extLst>
            </p:cNvPr>
            <p:cNvPicPr/>
            <p:nvPr/>
          </p:nvPicPr>
          <p:blipFill rotWithShape="1">
            <a:blip r:embed="rId4"/>
            <a:srcRect r="60041"/>
            <a:stretch/>
          </p:blipFill>
          <p:spPr bwMode="auto">
            <a:xfrm>
              <a:off x="1484427" y="5211556"/>
              <a:ext cx="3019983" cy="136737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144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D715C43A-F2A8-0F43-A31D-FF099AFC8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025"/>
            <a:ext cx="9144000" cy="615175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2FF8C1F-F0AF-3647-AEF4-F5579AEEDE5B}"/>
              </a:ext>
            </a:extLst>
          </p:cNvPr>
          <p:cNvSpPr txBox="1"/>
          <p:nvPr/>
        </p:nvSpPr>
        <p:spPr>
          <a:xfrm rot="19675669">
            <a:off x="4207653" y="3198166"/>
            <a:ext cx="459735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2a_Gruppenaufgabe mit </a:t>
            </a:r>
            <a:r>
              <a:rPr lang="de-DE" sz="2400" b="1" dirty="0" err="1">
                <a:solidFill>
                  <a:schemeClr val="bg1"/>
                </a:solidFill>
              </a:rPr>
              <a:t>feedback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009440C-D49A-744C-A9C6-16A68444F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Euer </a:t>
            </a:r>
            <a:r>
              <a:rPr lang="de-DE" altLang="de-DE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moodle</a:t>
            </a:r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-Kurs zu 2a&amp;2b: So findet ihr euch zurecht!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50F4912-E95A-3647-83AF-67BA30F856F3}"/>
              </a:ext>
            </a:extLst>
          </p:cNvPr>
          <p:cNvSpPr txBox="1"/>
          <p:nvPr/>
        </p:nvSpPr>
        <p:spPr>
          <a:xfrm rot="19675669">
            <a:off x="5208412" y="5367229"/>
            <a:ext cx="400889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2b_Einzelarbeit mit Lösungen</a:t>
            </a:r>
          </a:p>
        </p:txBody>
      </p:sp>
    </p:spTree>
    <p:extLst>
      <p:ext uri="{BB962C8B-B14F-4D97-AF65-F5344CB8AC3E}">
        <p14:creationId xmlns:p14="http://schemas.microsoft.com/office/powerpoint/2010/main" val="112668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167</Words>
  <Application>Microsoft Macintosh PowerPoint</Application>
  <PresentationFormat>Bildschirmpräsentation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Sven Gemballa</cp:lastModifiedBy>
  <cp:revision>35</cp:revision>
  <dcterms:created xsi:type="dcterms:W3CDTF">2020-03-23T08:35:45Z</dcterms:created>
  <dcterms:modified xsi:type="dcterms:W3CDTF">2020-11-05T08:07:33Z</dcterms:modified>
</cp:coreProperties>
</file>