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5" r:id="rId2"/>
    <p:sldId id="275" r:id="rId3"/>
    <p:sldId id="263" r:id="rId4"/>
    <p:sldId id="262" r:id="rId5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143"/>
    <p:restoredTop sz="94631"/>
  </p:normalViewPr>
  <p:slideViewPr>
    <p:cSldViewPr snapToGrid="0" snapToObjects="1">
      <p:cViewPr varScale="1">
        <p:scale>
          <a:sx n="120" d="100"/>
          <a:sy n="120" d="100"/>
        </p:scale>
        <p:origin x="76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18.12.20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5235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18.12.20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178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18.12.20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503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18.12.20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618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18.12.20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62429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18.12.20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669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18.12.20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0681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18.12.20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7278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18.12.20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766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18.12.20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4528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B68BB-5F95-204C-8E70-1EA7339BE402}" type="datetimeFigureOut">
              <a:rPr lang="de-DE" smtClean="0"/>
              <a:t>18.12.20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9531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
Zweite Ebene
Dritte Ebene
Vierte Ebene
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B68BB-5F95-204C-8E70-1EA7339BE402}" type="datetimeFigureOut">
              <a:rPr lang="de-DE" smtClean="0"/>
              <a:t>18.12.20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7080D-CD76-B147-94BD-E13253F1AF4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171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File:Unbekannte_Alge.jpg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Person, haltend, Hand, klein enthält.&#10;&#10;Automatisch generierte Beschreibung">
            <a:extLst>
              <a:ext uri="{FF2B5EF4-FFF2-40B4-BE49-F238E27FC236}">
                <a16:creationId xmlns:a16="http://schemas.microsoft.com/office/drawing/2014/main" id="{88BFF1DF-29A1-0F48-9EBA-C2C20DC9A31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4805" t="4305" r="3377" b="6349"/>
          <a:stretch/>
        </p:blipFill>
        <p:spPr>
          <a:xfrm>
            <a:off x="132045" y="1020075"/>
            <a:ext cx="4004143" cy="2917304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1096A83F-4329-1D45-964B-FD1FAC2A77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8138"/>
            <a:ext cx="9144000" cy="43088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sz="2200" dirty="0">
                <a:solidFill>
                  <a:schemeClr val="bg1"/>
                </a:solidFill>
                <a:latin typeface="Calibri" panose="020F0502020204030204" pitchFamily="34" charset="0"/>
              </a:rPr>
              <a:t>Wo liegen die Informationen für den Bau einer Zelle?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75482989-085B-514B-9079-A3B3AE241E0A}"/>
              </a:ext>
            </a:extLst>
          </p:cNvPr>
          <p:cNvSpPr txBox="1"/>
          <p:nvPr/>
        </p:nvSpPr>
        <p:spPr>
          <a:xfrm>
            <a:off x="0" y="6273640"/>
            <a:ext cx="9143999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300" dirty="0"/>
              <a:t>Bild links: Urheber </a:t>
            </a:r>
            <a:r>
              <a:rPr lang="de-DE" sz="1300" dirty="0" err="1"/>
              <a:t>Haplochromis</a:t>
            </a:r>
            <a:r>
              <a:rPr lang="de-DE" sz="1300" dirty="0"/>
              <a:t>, CC BY-SA 4.0, </a:t>
            </a:r>
            <a:r>
              <a:rPr lang="de-DE" sz="1300" dirty="0">
                <a:hlinkClick r:id="rId3"/>
              </a:rPr>
              <a:t>https://commons.wikimedia.org/wiki/File:Unbekannte_Alge.jpg</a:t>
            </a:r>
            <a:endParaRPr lang="de-DE" sz="1300" dirty="0"/>
          </a:p>
          <a:p>
            <a:r>
              <a:rPr lang="de-DE" sz="1300" dirty="0"/>
              <a:t>Bild rechts: verändert nach Urheber </a:t>
            </a:r>
            <a:r>
              <a:rPr lang="de-DE" sz="1300" dirty="0" err="1"/>
              <a:t>CKRobinson</a:t>
            </a:r>
            <a:r>
              <a:rPr lang="de-DE" sz="1300" dirty="0"/>
              <a:t>, CC BY-SA 4.0, https://</a:t>
            </a:r>
            <a:r>
              <a:rPr lang="de-DE" sz="1300" dirty="0" err="1"/>
              <a:t>commons.wikimedia.org</a:t>
            </a:r>
            <a:r>
              <a:rPr lang="de-DE" sz="1300" dirty="0"/>
              <a:t>/</a:t>
            </a:r>
            <a:r>
              <a:rPr lang="de-DE" sz="1300" dirty="0" err="1"/>
              <a:t>wiki</a:t>
            </a:r>
            <a:r>
              <a:rPr lang="de-DE" sz="1300" dirty="0"/>
              <a:t>/File:Acetabularium_Expt_3.jpg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EE7B06C8-2C4F-844A-A263-B007761621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75086" y="1020074"/>
            <a:ext cx="4311838" cy="2917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5012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fik 13">
            <a:extLst>
              <a:ext uri="{FF2B5EF4-FFF2-40B4-BE49-F238E27FC236}">
                <a16:creationId xmlns:a16="http://schemas.microsoft.com/office/drawing/2014/main" id="{20D941AC-B7A8-A842-9B4D-E3D8D0E875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1394" y="1384472"/>
            <a:ext cx="8761211" cy="4761976"/>
          </a:xfrm>
          <a:prstGeom prst="rect">
            <a:avLst/>
          </a:prstGeom>
        </p:spPr>
      </p:pic>
      <p:sp>
        <p:nvSpPr>
          <p:cNvPr id="5" name="AutoShape 15"/>
          <p:cNvSpPr>
            <a:spLocks noChangeArrowheads="1"/>
          </p:cNvSpPr>
          <p:nvPr/>
        </p:nvSpPr>
        <p:spPr bwMode="auto">
          <a:xfrm>
            <a:off x="617802" y="2986342"/>
            <a:ext cx="1498732" cy="1029772"/>
          </a:xfrm>
          <a:prstGeom prst="wedgeRoundRectCallout">
            <a:avLst>
              <a:gd name="adj1" fmla="val -10908"/>
              <a:gd name="adj2" fmla="val -97911"/>
              <a:gd name="adj3" fmla="val 16667"/>
            </a:avLst>
          </a:prstGeom>
          <a:solidFill>
            <a:srgbClr val="C00000"/>
          </a:solidFill>
          <a:ln w="15875">
            <a:noFill/>
            <a:miter lim="800000"/>
            <a:headEnd/>
            <a:tailEnd/>
          </a:ln>
        </p:spPr>
        <p:txBody>
          <a:bodyPr wrap="none" lIns="18000" tIns="10800" rIns="18000" bIns="10800">
            <a:prstTxWarp prst="textNoShape">
              <a:avLst/>
            </a:prstTxWarp>
          </a:bodyPr>
          <a:lstStyle/>
          <a:p>
            <a:endParaRPr lang="de-DE" sz="1000" dirty="0">
              <a:solidFill>
                <a:schemeClr val="bg1"/>
              </a:solidFill>
              <a:latin typeface="Calibri" pitchFamily="-1" charset="0"/>
            </a:endParaRPr>
          </a:p>
        </p:txBody>
      </p:sp>
      <p:sp>
        <p:nvSpPr>
          <p:cNvPr id="8" name="AutoShape 15"/>
          <p:cNvSpPr>
            <a:spLocks noChangeArrowheads="1"/>
          </p:cNvSpPr>
          <p:nvPr/>
        </p:nvSpPr>
        <p:spPr bwMode="auto">
          <a:xfrm>
            <a:off x="2684516" y="3108070"/>
            <a:ext cx="1498732" cy="740070"/>
          </a:xfrm>
          <a:prstGeom prst="wedgeRoundRectCallout">
            <a:avLst>
              <a:gd name="adj1" fmla="val -64342"/>
              <a:gd name="adj2" fmla="val 221207"/>
              <a:gd name="adj3" fmla="val 16667"/>
            </a:avLst>
          </a:prstGeom>
          <a:solidFill>
            <a:srgbClr val="C00000"/>
          </a:solidFill>
          <a:ln w="15875">
            <a:noFill/>
            <a:miter lim="800000"/>
            <a:headEnd/>
            <a:tailEnd/>
          </a:ln>
        </p:spPr>
        <p:txBody>
          <a:bodyPr wrap="none" lIns="18000" tIns="10800" rIns="18000" bIns="10800">
            <a:prstTxWarp prst="textNoShape">
              <a:avLst/>
            </a:prstTxWarp>
          </a:bodyPr>
          <a:lstStyle/>
          <a:p>
            <a:endParaRPr lang="de-DE" sz="1000" dirty="0">
              <a:solidFill>
                <a:srgbClr val="65AFE4"/>
              </a:solidFill>
              <a:latin typeface="Calibri" pitchFamily="-1" charset="0"/>
            </a:endParaRPr>
          </a:p>
        </p:txBody>
      </p:sp>
      <p:sp>
        <p:nvSpPr>
          <p:cNvPr id="7" name="AutoShape 15"/>
          <p:cNvSpPr>
            <a:spLocks noChangeArrowheads="1"/>
          </p:cNvSpPr>
          <p:nvPr/>
        </p:nvSpPr>
        <p:spPr bwMode="auto">
          <a:xfrm>
            <a:off x="2680849" y="3104416"/>
            <a:ext cx="1498732" cy="740070"/>
          </a:xfrm>
          <a:prstGeom prst="wedgeRoundRectCallout">
            <a:avLst>
              <a:gd name="adj1" fmla="val -65869"/>
              <a:gd name="adj2" fmla="val -149847"/>
              <a:gd name="adj3" fmla="val 16667"/>
            </a:avLst>
          </a:prstGeom>
          <a:solidFill>
            <a:srgbClr val="C00000"/>
          </a:solidFill>
          <a:ln w="15875">
            <a:noFill/>
            <a:miter lim="800000"/>
            <a:headEnd/>
            <a:tailEnd/>
          </a:ln>
        </p:spPr>
        <p:txBody>
          <a:bodyPr wrap="none" lIns="18000" tIns="10800" rIns="18000" bIns="10800">
            <a:prstTxWarp prst="textNoShape">
              <a:avLst/>
            </a:prstTxWarp>
          </a:bodyPr>
          <a:lstStyle/>
          <a:p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Die beiden Zellkerne sind</a:t>
            </a:r>
          </a:p>
          <a:p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verschmolzen. Die </a:t>
            </a:r>
            <a:r>
              <a:rPr lang="de-DE" sz="1000" dirty="0" err="1">
                <a:solidFill>
                  <a:schemeClr val="bg1"/>
                </a:solidFill>
                <a:latin typeface="Calibri" pitchFamily="-1" charset="0"/>
              </a:rPr>
              <a:t>befruch-</a:t>
            </a:r>
            <a:endParaRPr lang="de-DE" sz="1000" dirty="0">
              <a:solidFill>
                <a:schemeClr val="bg1"/>
              </a:solidFill>
              <a:latin typeface="Calibri" pitchFamily="-1" charset="0"/>
            </a:endParaRPr>
          </a:p>
          <a:p>
            <a:r>
              <a:rPr lang="de-DE" sz="1000" dirty="0" err="1">
                <a:solidFill>
                  <a:schemeClr val="bg1"/>
                </a:solidFill>
                <a:latin typeface="Calibri" pitchFamily="-1" charset="0"/>
              </a:rPr>
              <a:t>tete</a:t>
            </a:r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 Eizelle (=Zygote) ist </a:t>
            </a:r>
          </a:p>
          <a:p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entstanden. </a:t>
            </a:r>
          </a:p>
        </p:txBody>
      </p:sp>
      <p:sp>
        <p:nvSpPr>
          <p:cNvPr id="12" name="AutoShape 15"/>
          <p:cNvSpPr>
            <a:spLocks noChangeArrowheads="1"/>
          </p:cNvSpPr>
          <p:nvPr/>
        </p:nvSpPr>
        <p:spPr bwMode="auto">
          <a:xfrm>
            <a:off x="4444331" y="3206858"/>
            <a:ext cx="1792696" cy="809256"/>
          </a:xfrm>
          <a:prstGeom prst="wedgeRoundRectCallout">
            <a:avLst>
              <a:gd name="adj1" fmla="val -37073"/>
              <a:gd name="adj2" fmla="val 173510"/>
              <a:gd name="adj3" fmla="val 16667"/>
            </a:avLst>
          </a:prstGeom>
          <a:solidFill>
            <a:srgbClr val="C00000"/>
          </a:solidFill>
          <a:ln w="15875">
            <a:noFill/>
            <a:miter lim="800000"/>
            <a:headEnd/>
            <a:tailEnd/>
          </a:ln>
        </p:spPr>
        <p:txBody>
          <a:bodyPr wrap="none" lIns="18000" tIns="10800" rIns="18000" bIns="10800">
            <a:prstTxWarp prst="textNoShape">
              <a:avLst/>
            </a:prstTxWarp>
          </a:bodyPr>
          <a:lstStyle/>
          <a:p>
            <a:endParaRPr lang="de-DE" sz="1000" dirty="0">
              <a:solidFill>
                <a:srgbClr val="65AFE4"/>
              </a:solidFill>
              <a:latin typeface="Calibri" pitchFamily="-1" charset="0"/>
            </a:endParaRPr>
          </a:p>
        </p:txBody>
      </p:sp>
      <p:sp>
        <p:nvSpPr>
          <p:cNvPr id="13" name="AutoShape 15"/>
          <p:cNvSpPr>
            <a:spLocks noChangeArrowheads="1"/>
          </p:cNvSpPr>
          <p:nvPr/>
        </p:nvSpPr>
        <p:spPr bwMode="auto">
          <a:xfrm>
            <a:off x="6366380" y="3188164"/>
            <a:ext cx="1645799" cy="1165472"/>
          </a:xfrm>
          <a:prstGeom prst="wedgeRoundRectCallout">
            <a:avLst>
              <a:gd name="adj1" fmla="val 39348"/>
              <a:gd name="adj2" fmla="val 91064"/>
              <a:gd name="adj3" fmla="val 16667"/>
            </a:avLst>
          </a:prstGeom>
          <a:solidFill>
            <a:srgbClr val="C00000"/>
          </a:solidFill>
          <a:ln w="15875">
            <a:noFill/>
            <a:miter lim="800000"/>
            <a:headEnd/>
            <a:tailEnd/>
          </a:ln>
        </p:spPr>
        <p:txBody>
          <a:bodyPr wrap="none" lIns="18000" tIns="10800" rIns="18000" bIns="10800">
            <a:prstTxWarp prst="textNoShape">
              <a:avLst/>
            </a:prstTxWarp>
          </a:bodyPr>
          <a:lstStyle/>
          <a:p>
            <a:endParaRPr lang="de-DE" sz="1000" dirty="0">
              <a:solidFill>
                <a:srgbClr val="65AFE4"/>
              </a:solidFill>
              <a:latin typeface="Calibri" pitchFamily="-1" charset="0"/>
            </a:endParaRPr>
          </a:p>
        </p:txBody>
      </p:sp>
      <p:sp>
        <p:nvSpPr>
          <p:cNvPr id="9" name="AutoShape 15"/>
          <p:cNvSpPr>
            <a:spLocks noChangeArrowheads="1"/>
          </p:cNvSpPr>
          <p:nvPr/>
        </p:nvSpPr>
        <p:spPr bwMode="auto">
          <a:xfrm>
            <a:off x="4440664" y="3188164"/>
            <a:ext cx="1792696" cy="827950"/>
          </a:xfrm>
          <a:prstGeom prst="wedgeRoundRectCallout">
            <a:avLst>
              <a:gd name="adj1" fmla="val -9035"/>
              <a:gd name="adj2" fmla="val -153385"/>
              <a:gd name="adj3" fmla="val 16667"/>
            </a:avLst>
          </a:prstGeom>
          <a:solidFill>
            <a:srgbClr val="C00000"/>
          </a:solidFill>
          <a:ln w="15875">
            <a:noFill/>
            <a:miter lim="800000"/>
            <a:headEnd/>
            <a:tailEnd/>
          </a:ln>
        </p:spPr>
        <p:txBody>
          <a:bodyPr wrap="none" lIns="18000" tIns="10800" rIns="18000" bIns="10800">
            <a:prstTxWarp prst="textNoShape">
              <a:avLst/>
            </a:prstTxWarp>
          </a:bodyPr>
          <a:lstStyle/>
          <a:p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Durch aufeinanderfolgende</a:t>
            </a:r>
          </a:p>
          <a:p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Zellteilungen entsteht ein 2-Zell-,</a:t>
            </a:r>
          </a:p>
          <a:p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 4-Zell- 8-Zellstadium-  bei </a:t>
            </a:r>
            <a:r>
              <a:rPr lang="de-DE" sz="1000" dirty="0" err="1">
                <a:solidFill>
                  <a:schemeClr val="bg1"/>
                </a:solidFill>
                <a:latin typeface="Calibri" pitchFamily="-1" charset="0"/>
              </a:rPr>
              <a:t>Pflan</a:t>
            </a:r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-</a:t>
            </a:r>
          </a:p>
          <a:p>
            <a:r>
              <a:rPr lang="de-DE" sz="1000" dirty="0" err="1">
                <a:solidFill>
                  <a:schemeClr val="bg1"/>
                </a:solidFill>
                <a:latin typeface="Calibri" pitchFamily="-1" charset="0"/>
              </a:rPr>
              <a:t>zen</a:t>
            </a:r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 und bei Tieren ganz ähnlich</a:t>
            </a:r>
          </a:p>
          <a:p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 </a:t>
            </a:r>
          </a:p>
        </p:txBody>
      </p:sp>
      <p:sp>
        <p:nvSpPr>
          <p:cNvPr id="11" name="AutoShape 15"/>
          <p:cNvSpPr>
            <a:spLocks noChangeArrowheads="1"/>
          </p:cNvSpPr>
          <p:nvPr/>
        </p:nvSpPr>
        <p:spPr bwMode="auto">
          <a:xfrm>
            <a:off x="6366380" y="3180376"/>
            <a:ext cx="1645799" cy="1173260"/>
          </a:xfrm>
          <a:prstGeom prst="wedgeRoundRectCallout">
            <a:avLst>
              <a:gd name="adj1" fmla="val 39483"/>
              <a:gd name="adj2" fmla="val -80881"/>
              <a:gd name="adj3" fmla="val 16667"/>
            </a:avLst>
          </a:prstGeom>
          <a:solidFill>
            <a:srgbClr val="C00000"/>
          </a:solidFill>
          <a:ln w="15875">
            <a:noFill/>
            <a:miter lim="800000"/>
            <a:headEnd/>
            <a:tailEnd/>
          </a:ln>
        </p:spPr>
        <p:txBody>
          <a:bodyPr wrap="none" lIns="18000" tIns="10800" rIns="18000" bIns="10800">
            <a:prstTxWarp prst="textNoShape">
              <a:avLst/>
            </a:prstTxWarp>
          </a:bodyPr>
          <a:lstStyle/>
          <a:p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Nach vielen Zellteilungen ist</a:t>
            </a:r>
          </a:p>
          <a:p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ein </a:t>
            </a:r>
            <a:r>
              <a:rPr lang="de-DE" sz="1000" dirty="0" err="1">
                <a:solidFill>
                  <a:schemeClr val="bg1"/>
                </a:solidFill>
                <a:latin typeface="Calibri" pitchFamily="-1" charset="0"/>
              </a:rPr>
              <a:t>vielzelliger</a:t>
            </a:r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 Organismus</a:t>
            </a:r>
          </a:p>
          <a:p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entstanden. Dieser besteht</a:t>
            </a:r>
          </a:p>
          <a:p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aus vielen verschiedenartig</a:t>
            </a:r>
          </a:p>
          <a:p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spezialisierten Zellen, z.B. </a:t>
            </a:r>
          </a:p>
          <a:p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Blattzellen, Holzzellen, Haut-</a:t>
            </a:r>
          </a:p>
          <a:p>
            <a:r>
              <a:rPr lang="de-DE" sz="1000" dirty="0" err="1">
                <a:solidFill>
                  <a:schemeClr val="bg1"/>
                </a:solidFill>
                <a:latin typeface="Calibri" pitchFamily="-1" charset="0"/>
              </a:rPr>
              <a:t>zellen</a:t>
            </a:r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, Muskelzellen etc.</a:t>
            </a:r>
          </a:p>
        </p:txBody>
      </p:sp>
      <p:sp>
        <p:nvSpPr>
          <p:cNvPr id="6" name="AutoShape 15"/>
          <p:cNvSpPr>
            <a:spLocks noChangeArrowheads="1"/>
          </p:cNvSpPr>
          <p:nvPr/>
        </p:nvSpPr>
        <p:spPr bwMode="auto">
          <a:xfrm>
            <a:off x="617802" y="2986342"/>
            <a:ext cx="1498732" cy="1048466"/>
          </a:xfrm>
          <a:prstGeom prst="wedgeRoundRectCallout">
            <a:avLst>
              <a:gd name="adj1" fmla="val 2833"/>
              <a:gd name="adj2" fmla="val 149048"/>
              <a:gd name="adj3" fmla="val 16667"/>
            </a:avLst>
          </a:prstGeom>
          <a:solidFill>
            <a:srgbClr val="C00000"/>
          </a:solidFill>
          <a:ln w="15875">
            <a:noFill/>
            <a:miter lim="800000"/>
            <a:headEnd/>
            <a:tailEnd/>
          </a:ln>
        </p:spPr>
        <p:txBody>
          <a:bodyPr wrap="none" lIns="18000" tIns="10800" rIns="18000" bIns="10800">
            <a:prstTxWarp prst="textNoShape">
              <a:avLst/>
            </a:prstTxWarp>
          </a:bodyPr>
          <a:lstStyle/>
          <a:p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Der Zellkern der Spermien-</a:t>
            </a:r>
          </a:p>
          <a:p>
            <a:r>
              <a:rPr lang="de-DE" sz="1000">
                <a:solidFill>
                  <a:schemeClr val="bg1"/>
                </a:solidFill>
                <a:latin typeface="Calibri" pitchFamily="-1" charset="0"/>
              </a:rPr>
              <a:t>zelle </a:t>
            </a:r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oder des Pollenkorns</a:t>
            </a:r>
          </a:p>
          <a:p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ist in die Eizelle </a:t>
            </a:r>
            <a:r>
              <a:rPr lang="de-DE" sz="1000" dirty="0" err="1">
                <a:solidFill>
                  <a:schemeClr val="bg1"/>
                </a:solidFill>
                <a:latin typeface="Calibri" pitchFamily="-1" charset="0"/>
              </a:rPr>
              <a:t>eingedrun</a:t>
            </a:r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-</a:t>
            </a:r>
          </a:p>
          <a:p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gen und bewegt sich auf </a:t>
            </a:r>
          </a:p>
          <a:p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Den Zellkern der Eizelle zu. </a:t>
            </a:r>
          </a:p>
          <a:p>
            <a:r>
              <a:rPr lang="de-DE" sz="1000" dirty="0">
                <a:solidFill>
                  <a:schemeClr val="bg1"/>
                </a:solidFill>
                <a:latin typeface="Calibri" pitchFamily="-1" charset="0"/>
              </a:rPr>
              <a:t>Beide verschmelzen. 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852E79B4-DC4F-A149-AE50-E7135B4CF6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8138"/>
            <a:ext cx="9144000" cy="769441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sz="2200" dirty="0">
                <a:solidFill>
                  <a:schemeClr val="bg1"/>
                </a:solidFill>
                <a:latin typeface="Calibri" panose="020F0502020204030204" pitchFamily="34" charset="0"/>
              </a:rPr>
              <a:t>Durch aufeinanderfolgende Zellteilungen entstehen Vielzeller mit verschiedenartig spezialisierten Zellen</a:t>
            </a:r>
          </a:p>
        </p:txBody>
      </p:sp>
    </p:spTree>
    <p:extLst>
      <p:ext uri="{BB962C8B-B14F-4D97-AF65-F5344CB8AC3E}">
        <p14:creationId xmlns:p14="http://schemas.microsoft.com/office/powerpoint/2010/main" val="3778742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>
            <a:extLst>
              <a:ext uri="{FF2B5EF4-FFF2-40B4-BE49-F238E27FC236}">
                <a16:creationId xmlns:a16="http://schemas.microsoft.com/office/drawing/2014/main" id="{147478C2-421D-EB40-93D8-7F5C4CFE44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7598" y="1974469"/>
            <a:ext cx="4852262" cy="3225327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00E60B7F-3D1A-494C-8740-67545CCEE59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8138"/>
            <a:ext cx="9144000" cy="43088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sz="2200" dirty="0">
                <a:solidFill>
                  <a:schemeClr val="bg1"/>
                </a:solidFill>
                <a:latin typeface="Calibri" panose="020F0502020204030204" pitchFamily="34" charset="0"/>
              </a:rPr>
              <a:t>Knochenzellen als Beispiel für spezialisierte Zellen</a:t>
            </a:r>
          </a:p>
        </p:txBody>
      </p:sp>
    </p:spTree>
    <p:extLst>
      <p:ext uri="{BB962C8B-B14F-4D97-AF65-F5344CB8AC3E}">
        <p14:creationId xmlns:p14="http://schemas.microsoft.com/office/powerpoint/2010/main" val="1644413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Text enthält.&#10;&#10;Automatisch generierte Beschreibung">
            <a:extLst>
              <a:ext uri="{FF2B5EF4-FFF2-40B4-BE49-F238E27FC236}">
                <a16:creationId xmlns:a16="http://schemas.microsoft.com/office/drawing/2014/main" id="{3B78AA52-BB57-E04A-9F55-D80310B8A0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92541"/>
            <a:ext cx="9144000" cy="6065459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BDE45B32-D27A-FE4C-BF1D-ADBDA11CC8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8138"/>
            <a:ext cx="9144000" cy="430887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/>
            <a:r>
              <a:rPr lang="de-DE" altLang="de-DE" sz="2200" dirty="0">
                <a:solidFill>
                  <a:schemeClr val="bg1"/>
                </a:solidFill>
                <a:latin typeface="Calibri" panose="020F0502020204030204" pitchFamily="34" charset="0"/>
              </a:rPr>
              <a:t>Euer </a:t>
            </a:r>
            <a:r>
              <a:rPr lang="de-DE" altLang="de-DE" sz="2200" dirty="0" err="1">
                <a:solidFill>
                  <a:schemeClr val="bg1"/>
                </a:solidFill>
                <a:latin typeface="Calibri" panose="020F0502020204030204" pitchFamily="34" charset="0"/>
              </a:rPr>
              <a:t>moodle</a:t>
            </a:r>
            <a:r>
              <a:rPr lang="de-DE" altLang="de-DE" sz="2200">
                <a:solidFill>
                  <a:schemeClr val="bg1"/>
                </a:solidFill>
                <a:latin typeface="Calibri" panose="020F0502020204030204" pitchFamily="34" charset="0"/>
              </a:rPr>
              <a:t>-Kurs zu 1a&amp;1b: </a:t>
            </a:r>
            <a:r>
              <a:rPr lang="de-DE" altLang="de-DE" sz="2200" dirty="0">
                <a:solidFill>
                  <a:schemeClr val="bg1"/>
                </a:solidFill>
                <a:latin typeface="Calibri" panose="020F0502020204030204" pitchFamily="34" charset="0"/>
              </a:rPr>
              <a:t>So findet ihr </a:t>
            </a:r>
            <a:r>
              <a:rPr lang="de-DE" altLang="de-DE" sz="2200">
                <a:solidFill>
                  <a:schemeClr val="bg1"/>
                </a:solidFill>
                <a:latin typeface="Calibri" panose="020F0502020204030204" pitchFamily="34" charset="0"/>
              </a:rPr>
              <a:t>euch zurecht!</a:t>
            </a:r>
            <a:endParaRPr lang="de-DE" altLang="de-DE" sz="2200" dirty="0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6689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189</Words>
  <Application>Microsoft Macintosh PowerPoint</Application>
  <PresentationFormat>Bildschirmpräsentation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 User</dc:creator>
  <cp:lastModifiedBy>Sven Gemballa</cp:lastModifiedBy>
  <cp:revision>33</cp:revision>
  <dcterms:created xsi:type="dcterms:W3CDTF">2020-03-23T08:35:45Z</dcterms:created>
  <dcterms:modified xsi:type="dcterms:W3CDTF">2020-12-18T19:10:13Z</dcterms:modified>
</cp:coreProperties>
</file>